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4556" r:id="rId2"/>
    <p:sldId id="4532" r:id="rId3"/>
    <p:sldId id="4478" r:id="rId4"/>
    <p:sldId id="4417" r:id="rId5"/>
    <p:sldId id="4418" r:id="rId6"/>
    <p:sldId id="4444" r:id="rId7"/>
    <p:sldId id="4534" r:id="rId8"/>
    <p:sldId id="4461" r:id="rId9"/>
    <p:sldId id="4522" r:id="rId10"/>
    <p:sldId id="4521" r:id="rId11"/>
    <p:sldId id="4520" r:id="rId12"/>
    <p:sldId id="4467" r:id="rId13"/>
    <p:sldId id="4466" r:id="rId14"/>
    <p:sldId id="4491" r:id="rId15"/>
    <p:sldId id="4448" r:id="rId16"/>
    <p:sldId id="4523" r:id="rId17"/>
    <p:sldId id="4524" r:id="rId18"/>
    <p:sldId id="4517" r:id="rId19"/>
    <p:sldId id="4518" r:id="rId20"/>
    <p:sldId id="4525" r:id="rId21"/>
    <p:sldId id="4526" r:id="rId22"/>
    <p:sldId id="4527" r:id="rId23"/>
    <p:sldId id="4519" r:id="rId24"/>
    <p:sldId id="4567" r:id="rId25"/>
    <p:sldId id="4550" r:id="rId26"/>
    <p:sldId id="4496" r:id="rId27"/>
    <p:sldId id="4551" r:id="rId28"/>
    <p:sldId id="4555" r:id="rId29"/>
    <p:sldId id="4553" r:id="rId30"/>
    <p:sldId id="4559" r:id="rId31"/>
    <p:sldId id="4560" r:id="rId32"/>
    <p:sldId id="4554" r:id="rId33"/>
    <p:sldId id="4552" r:id="rId34"/>
    <p:sldId id="4558" r:id="rId35"/>
    <p:sldId id="4561" r:id="rId36"/>
    <p:sldId id="4495" r:id="rId37"/>
    <p:sldId id="456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BA"/>
    <a:srgbClr val="4472C4"/>
    <a:srgbClr val="FFC000"/>
    <a:srgbClr val="D0D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7"/>
    <p:restoredTop sz="84908"/>
  </p:normalViewPr>
  <p:slideViewPr>
    <p:cSldViewPr snapToGrid="0">
      <p:cViewPr varScale="1">
        <p:scale>
          <a:sx n="110" d="100"/>
          <a:sy n="110" d="100"/>
        </p:scale>
        <p:origin x="2160" y="480"/>
      </p:cViewPr>
      <p:guideLst/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2.svg"/><Relationship Id="rId9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30C528-EA2F-074F-86B0-C435DAFAE452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99321CA6-C444-CE48-8FD5-C2654A6084F7}">
      <dgm:prSet phldrT="[Text]" custT="1"/>
      <dgm:spPr/>
      <dgm:t>
        <a:bodyPr/>
        <a:lstStyle/>
        <a:p>
          <a:r>
            <a:rPr lang="en-US" sz="2000" dirty="0"/>
            <a:t>Business Requirements &amp; Tiering</a:t>
          </a:r>
        </a:p>
      </dgm:t>
    </dgm:pt>
    <dgm:pt modelId="{A7D9F5F2-3DD3-0047-A9D8-0069E9401361}" type="parTrans" cxnId="{B9BC5AAF-6B1B-E24A-89B9-A85C90C73599}">
      <dgm:prSet/>
      <dgm:spPr/>
      <dgm:t>
        <a:bodyPr/>
        <a:lstStyle/>
        <a:p>
          <a:endParaRPr lang="en-US" sz="2000"/>
        </a:p>
      </dgm:t>
    </dgm:pt>
    <dgm:pt modelId="{0B36BF9F-226A-DB42-A38B-60D647C0E177}" type="sibTrans" cxnId="{B9BC5AAF-6B1B-E24A-89B9-A85C90C73599}">
      <dgm:prSet custT="1"/>
      <dgm:spPr/>
      <dgm:t>
        <a:bodyPr/>
        <a:lstStyle/>
        <a:p>
          <a:endParaRPr lang="en-US" sz="2000"/>
        </a:p>
      </dgm:t>
    </dgm:pt>
    <dgm:pt modelId="{8B8DA698-82D8-734A-8DB2-01A0E17EEFBE}">
      <dgm:prSet phldrT="[Text]" custT="1"/>
      <dgm:spPr/>
      <dgm:t>
        <a:bodyPr/>
        <a:lstStyle/>
        <a:p>
          <a:r>
            <a:rPr lang="en-US" sz="2000" dirty="0"/>
            <a:t>Due Diligence</a:t>
          </a:r>
        </a:p>
      </dgm:t>
    </dgm:pt>
    <dgm:pt modelId="{D0EBE738-48C0-C549-92F5-D899A201B356}" type="parTrans" cxnId="{427E2FAC-A154-6942-8855-8FA3B7ED7DC6}">
      <dgm:prSet/>
      <dgm:spPr/>
      <dgm:t>
        <a:bodyPr/>
        <a:lstStyle/>
        <a:p>
          <a:endParaRPr lang="en-US" sz="2000"/>
        </a:p>
      </dgm:t>
    </dgm:pt>
    <dgm:pt modelId="{6262E097-731E-EA41-B606-ACF3F6E72148}" type="sibTrans" cxnId="{427E2FAC-A154-6942-8855-8FA3B7ED7DC6}">
      <dgm:prSet custT="1"/>
      <dgm:spPr/>
      <dgm:t>
        <a:bodyPr/>
        <a:lstStyle/>
        <a:p>
          <a:endParaRPr lang="en-US" sz="2000"/>
        </a:p>
      </dgm:t>
    </dgm:pt>
    <dgm:pt modelId="{C1114478-3252-AA41-8E9D-70A7E5631B6A}">
      <dgm:prSet custT="1"/>
      <dgm:spPr/>
      <dgm:t>
        <a:bodyPr/>
        <a:lstStyle/>
        <a:p>
          <a:r>
            <a:rPr lang="en-US" sz="2000" dirty="0"/>
            <a:t>Mitigation &amp; Contract</a:t>
          </a:r>
        </a:p>
      </dgm:t>
    </dgm:pt>
    <dgm:pt modelId="{B02D4F30-0A8E-EF47-BDEC-42501C34C081}" type="parTrans" cxnId="{89024ED4-91B6-CC47-AD5D-4B4D8D439755}">
      <dgm:prSet/>
      <dgm:spPr/>
      <dgm:t>
        <a:bodyPr/>
        <a:lstStyle/>
        <a:p>
          <a:endParaRPr lang="en-US" sz="2000"/>
        </a:p>
      </dgm:t>
    </dgm:pt>
    <dgm:pt modelId="{804212F6-D729-EA44-A8FD-79018C3811AE}" type="sibTrans" cxnId="{89024ED4-91B6-CC47-AD5D-4B4D8D439755}">
      <dgm:prSet custT="1"/>
      <dgm:spPr/>
      <dgm:t>
        <a:bodyPr/>
        <a:lstStyle/>
        <a:p>
          <a:endParaRPr lang="en-US" sz="2000"/>
        </a:p>
      </dgm:t>
    </dgm:pt>
    <dgm:pt modelId="{E5F42D33-DFE3-4347-B8B0-08ABCB2700B1}">
      <dgm:prSet custT="1"/>
      <dgm:spPr/>
      <dgm:t>
        <a:bodyPr/>
        <a:lstStyle/>
        <a:p>
          <a:r>
            <a:rPr lang="en-US" sz="2000" dirty="0"/>
            <a:t>Ongoing Monitoring</a:t>
          </a:r>
        </a:p>
      </dgm:t>
    </dgm:pt>
    <dgm:pt modelId="{F65AD430-108A-C845-AA53-9C253B38A748}" type="parTrans" cxnId="{A67E50D2-4398-DE48-AA75-2E8D0B32D34B}">
      <dgm:prSet/>
      <dgm:spPr/>
      <dgm:t>
        <a:bodyPr/>
        <a:lstStyle/>
        <a:p>
          <a:endParaRPr lang="en-US" sz="2000"/>
        </a:p>
      </dgm:t>
    </dgm:pt>
    <dgm:pt modelId="{B50ABDD9-D5D8-BA40-8DDB-9FC373176209}" type="sibTrans" cxnId="{A67E50D2-4398-DE48-AA75-2E8D0B32D34B}">
      <dgm:prSet custT="1"/>
      <dgm:spPr/>
      <dgm:t>
        <a:bodyPr/>
        <a:lstStyle/>
        <a:p>
          <a:endParaRPr lang="en-US" sz="2000"/>
        </a:p>
      </dgm:t>
    </dgm:pt>
    <dgm:pt modelId="{D9F14860-8B0B-F444-8BE3-13B920CFC164}">
      <dgm:prSet custT="1"/>
      <dgm:spPr/>
      <dgm:t>
        <a:bodyPr/>
        <a:lstStyle/>
        <a:p>
          <a:r>
            <a:rPr lang="en-US" sz="2000" dirty="0"/>
            <a:t>Offboarding</a:t>
          </a:r>
        </a:p>
      </dgm:t>
    </dgm:pt>
    <dgm:pt modelId="{3F295F09-FDBB-D849-8D15-7E1DC7CBAB72}" type="parTrans" cxnId="{A6D83D79-28E5-534D-BFBA-88FAD6B4F176}">
      <dgm:prSet/>
      <dgm:spPr/>
      <dgm:t>
        <a:bodyPr/>
        <a:lstStyle/>
        <a:p>
          <a:endParaRPr lang="en-US" sz="2000"/>
        </a:p>
      </dgm:t>
    </dgm:pt>
    <dgm:pt modelId="{59BE41E6-D764-B246-937D-09172DC6C1DA}" type="sibTrans" cxnId="{A6D83D79-28E5-534D-BFBA-88FAD6B4F176}">
      <dgm:prSet/>
      <dgm:spPr/>
      <dgm:t>
        <a:bodyPr/>
        <a:lstStyle/>
        <a:p>
          <a:endParaRPr lang="en-US" sz="2000"/>
        </a:p>
      </dgm:t>
    </dgm:pt>
    <dgm:pt modelId="{02492318-A822-2B4F-BAC2-1B74D6CDEE7F}" type="pres">
      <dgm:prSet presAssocID="{2630C528-EA2F-074F-86B0-C435DAFAE452}" presName="Name0" presStyleCnt="0">
        <dgm:presLayoutVars>
          <dgm:dir/>
          <dgm:resizeHandles val="exact"/>
        </dgm:presLayoutVars>
      </dgm:prSet>
      <dgm:spPr/>
    </dgm:pt>
    <dgm:pt modelId="{35993A0A-85C0-1140-93C0-6573BD0D88C8}" type="pres">
      <dgm:prSet presAssocID="{99321CA6-C444-CE48-8FD5-C2654A6084F7}" presName="node" presStyleLbl="node1" presStyleIdx="0" presStyleCnt="5" custScaleX="125165">
        <dgm:presLayoutVars>
          <dgm:bulletEnabled val="1"/>
        </dgm:presLayoutVars>
      </dgm:prSet>
      <dgm:spPr/>
    </dgm:pt>
    <dgm:pt modelId="{CDC0058F-380C-0B47-9324-61AA430CD991}" type="pres">
      <dgm:prSet presAssocID="{0B36BF9F-226A-DB42-A38B-60D647C0E177}" presName="sibTrans" presStyleLbl="sibTrans2D1" presStyleIdx="0" presStyleCnt="4"/>
      <dgm:spPr/>
    </dgm:pt>
    <dgm:pt modelId="{04940FCF-4436-6A4D-9D54-BA247C3259EF}" type="pres">
      <dgm:prSet presAssocID="{0B36BF9F-226A-DB42-A38B-60D647C0E177}" presName="connectorText" presStyleLbl="sibTrans2D1" presStyleIdx="0" presStyleCnt="4"/>
      <dgm:spPr/>
    </dgm:pt>
    <dgm:pt modelId="{61BE2C30-20A3-904F-99E0-B01B5444ED0F}" type="pres">
      <dgm:prSet presAssocID="{8B8DA698-82D8-734A-8DB2-01A0E17EEFBE}" presName="node" presStyleLbl="node1" presStyleIdx="1" presStyleCnt="5" custScaleX="77832" custLinFactNeighborX="17258" custLinFactNeighborY="0">
        <dgm:presLayoutVars>
          <dgm:bulletEnabled val="1"/>
        </dgm:presLayoutVars>
      </dgm:prSet>
      <dgm:spPr/>
    </dgm:pt>
    <dgm:pt modelId="{AD1A600C-435A-704A-B072-892BF4799AAD}" type="pres">
      <dgm:prSet presAssocID="{6262E097-731E-EA41-B606-ACF3F6E72148}" presName="sibTrans" presStyleLbl="sibTrans2D1" presStyleIdx="1" presStyleCnt="4"/>
      <dgm:spPr/>
    </dgm:pt>
    <dgm:pt modelId="{C0B598F2-6FF5-AA45-9BB8-13F2AE21C3D6}" type="pres">
      <dgm:prSet presAssocID="{6262E097-731E-EA41-B606-ACF3F6E72148}" presName="connectorText" presStyleLbl="sibTrans2D1" presStyleIdx="1" presStyleCnt="4"/>
      <dgm:spPr/>
    </dgm:pt>
    <dgm:pt modelId="{28AB5449-D0A0-194C-8399-C5754EFCAECB}" type="pres">
      <dgm:prSet presAssocID="{C1114478-3252-AA41-8E9D-70A7E5631B6A}" presName="node" presStyleLbl="node1" presStyleIdx="2" presStyleCnt="5" custLinFactNeighborX="12806" custLinFactNeighborY="0">
        <dgm:presLayoutVars>
          <dgm:bulletEnabled val="1"/>
        </dgm:presLayoutVars>
      </dgm:prSet>
      <dgm:spPr/>
    </dgm:pt>
    <dgm:pt modelId="{23B63FD7-07F0-3740-99B3-1EA5657C01B5}" type="pres">
      <dgm:prSet presAssocID="{804212F6-D729-EA44-A8FD-79018C3811AE}" presName="sibTrans" presStyleLbl="sibTrans2D1" presStyleIdx="2" presStyleCnt="4"/>
      <dgm:spPr/>
    </dgm:pt>
    <dgm:pt modelId="{F6C3A7DB-82F1-B745-87CD-B62BD820BB59}" type="pres">
      <dgm:prSet presAssocID="{804212F6-D729-EA44-A8FD-79018C3811AE}" presName="connectorText" presStyleLbl="sibTrans2D1" presStyleIdx="2" presStyleCnt="4"/>
      <dgm:spPr/>
    </dgm:pt>
    <dgm:pt modelId="{EB112360-1164-D947-9229-E63A6145D4DA}" type="pres">
      <dgm:prSet presAssocID="{E5F42D33-DFE3-4347-B8B0-08ABCB2700B1}" presName="node" presStyleLbl="node1" presStyleIdx="3" presStyleCnt="5">
        <dgm:presLayoutVars>
          <dgm:bulletEnabled val="1"/>
        </dgm:presLayoutVars>
      </dgm:prSet>
      <dgm:spPr/>
    </dgm:pt>
    <dgm:pt modelId="{F1EC8BA3-4E27-3145-8FCE-8746C627A7B8}" type="pres">
      <dgm:prSet presAssocID="{B50ABDD9-D5D8-BA40-8DDB-9FC373176209}" presName="sibTrans" presStyleLbl="sibTrans2D1" presStyleIdx="3" presStyleCnt="4"/>
      <dgm:spPr/>
    </dgm:pt>
    <dgm:pt modelId="{E3FDE64F-5D83-BA45-8F2C-6FAD916C81C3}" type="pres">
      <dgm:prSet presAssocID="{B50ABDD9-D5D8-BA40-8DDB-9FC373176209}" presName="connectorText" presStyleLbl="sibTrans2D1" presStyleIdx="3" presStyleCnt="4"/>
      <dgm:spPr/>
    </dgm:pt>
    <dgm:pt modelId="{921CDEDB-3363-DD46-8ECD-46887E638106}" type="pres">
      <dgm:prSet presAssocID="{D9F14860-8B0B-F444-8BE3-13B920CFC164}" presName="node" presStyleLbl="node1" presStyleIdx="4" presStyleCnt="5">
        <dgm:presLayoutVars>
          <dgm:bulletEnabled val="1"/>
        </dgm:presLayoutVars>
      </dgm:prSet>
      <dgm:spPr/>
    </dgm:pt>
  </dgm:ptLst>
  <dgm:cxnLst>
    <dgm:cxn modelId="{30980F20-9B0D-A246-9E11-4700301FACAF}" type="presOf" srcId="{2630C528-EA2F-074F-86B0-C435DAFAE452}" destId="{02492318-A822-2B4F-BAC2-1B74D6CDEE7F}" srcOrd="0" destOrd="0" presId="urn:microsoft.com/office/officeart/2005/8/layout/process1"/>
    <dgm:cxn modelId="{E07E0C25-64BB-1441-944F-7D09C7209548}" type="presOf" srcId="{8B8DA698-82D8-734A-8DB2-01A0E17EEFBE}" destId="{61BE2C30-20A3-904F-99E0-B01B5444ED0F}" srcOrd="0" destOrd="0" presId="urn:microsoft.com/office/officeart/2005/8/layout/process1"/>
    <dgm:cxn modelId="{14ED3E63-ABE5-BE40-AB5F-874F5FC96201}" type="presOf" srcId="{0B36BF9F-226A-DB42-A38B-60D647C0E177}" destId="{CDC0058F-380C-0B47-9324-61AA430CD991}" srcOrd="0" destOrd="0" presId="urn:microsoft.com/office/officeart/2005/8/layout/process1"/>
    <dgm:cxn modelId="{E1E8B76C-3D59-744A-B6B1-4634D2297BC2}" type="presOf" srcId="{B50ABDD9-D5D8-BA40-8DDB-9FC373176209}" destId="{E3FDE64F-5D83-BA45-8F2C-6FAD916C81C3}" srcOrd="1" destOrd="0" presId="urn:microsoft.com/office/officeart/2005/8/layout/process1"/>
    <dgm:cxn modelId="{9071E271-922E-A549-A35B-196D97619FB4}" type="presOf" srcId="{804212F6-D729-EA44-A8FD-79018C3811AE}" destId="{F6C3A7DB-82F1-B745-87CD-B62BD820BB59}" srcOrd="1" destOrd="0" presId="urn:microsoft.com/office/officeart/2005/8/layout/process1"/>
    <dgm:cxn modelId="{A6D83D79-28E5-534D-BFBA-88FAD6B4F176}" srcId="{2630C528-EA2F-074F-86B0-C435DAFAE452}" destId="{D9F14860-8B0B-F444-8BE3-13B920CFC164}" srcOrd="4" destOrd="0" parTransId="{3F295F09-FDBB-D849-8D15-7E1DC7CBAB72}" sibTransId="{59BE41E6-D764-B246-937D-09172DC6C1DA}"/>
    <dgm:cxn modelId="{C08A9591-D0E5-A944-8004-65E46354617E}" type="presOf" srcId="{E5F42D33-DFE3-4347-B8B0-08ABCB2700B1}" destId="{EB112360-1164-D947-9229-E63A6145D4DA}" srcOrd="0" destOrd="0" presId="urn:microsoft.com/office/officeart/2005/8/layout/process1"/>
    <dgm:cxn modelId="{47E55AA7-9855-D940-ADE7-41576F388361}" type="presOf" srcId="{99321CA6-C444-CE48-8FD5-C2654A6084F7}" destId="{35993A0A-85C0-1140-93C0-6573BD0D88C8}" srcOrd="0" destOrd="0" presId="urn:microsoft.com/office/officeart/2005/8/layout/process1"/>
    <dgm:cxn modelId="{427E2FAC-A154-6942-8855-8FA3B7ED7DC6}" srcId="{2630C528-EA2F-074F-86B0-C435DAFAE452}" destId="{8B8DA698-82D8-734A-8DB2-01A0E17EEFBE}" srcOrd="1" destOrd="0" parTransId="{D0EBE738-48C0-C549-92F5-D899A201B356}" sibTransId="{6262E097-731E-EA41-B606-ACF3F6E72148}"/>
    <dgm:cxn modelId="{E84F6DAC-D630-D848-9397-C346C8B0CAEC}" type="presOf" srcId="{6262E097-731E-EA41-B606-ACF3F6E72148}" destId="{AD1A600C-435A-704A-B072-892BF4799AAD}" srcOrd="0" destOrd="0" presId="urn:microsoft.com/office/officeart/2005/8/layout/process1"/>
    <dgm:cxn modelId="{B9BC5AAF-6B1B-E24A-89B9-A85C90C73599}" srcId="{2630C528-EA2F-074F-86B0-C435DAFAE452}" destId="{99321CA6-C444-CE48-8FD5-C2654A6084F7}" srcOrd="0" destOrd="0" parTransId="{A7D9F5F2-3DD3-0047-A9D8-0069E9401361}" sibTransId="{0B36BF9F-226A-DB42-A38B-60D647C0E177}"/>
    <dgm:cxn modelId="{C85272B3-4A1C-8C45-9E9B-636060809D64}" type="presOf" srcId="{804212F6-D729-EA44-A8FD-79018C3811AE}" destId="{23B63FD7-07F0-3740-99B3-1EA5657C01B5}" srcOrd="0" destOrd="0" presId="urn:microsoft.com/office/officeart/2005/8/layout/process1"/>
    <dgm:cxn modelId="{B37F1BB6-5C56-2E42-A3D8-C5C06230EB11}" type="presOf" srcId="{6262E097-731E-EA41-B606-ACF3F6E72148}" destId="{C0B598F2-6FF5-AA45-9BB8-13F2AE21C3D6}" srcOrd="1" destOrd="0" presId="urn:microsoft.com/office/officeart/2005/8/layout/process1"/>
    <dgm:cxn modelId="{A67E50D2-4398-DE48-AA75-2E8D0B32D34B}" srcId="{2630C528-EA2F-074F-86B0-C435DAFAE452}" destId="{E5F42D33-DFE3-4347-B8B0-08ABCB2700B1}" srcOrd="3" destOrd="0" parTransId="{F65AD430-108A-C845-AA53-9C253B38A748}" sibTransId="{B50ABDD9-D5D8-BA40-8DDB-9FC373176209}"/>
    <dgm:cxn modelId="{89024ED4-91B6-CC47-AD5D-4B4D8D439755}" srcId="{2630C528-EA2F-074F-86B0-C435DAFAE452}" destId="{C1114478-3252-AA41-8E9D-70A7E5631B6A}" srcOrd="2" destOrd="0" parTransId="{B02D4F30-0A8E-EF47-BDEC-42501C34C081}" sibTransId="{804212F6-D729-EA44-A8FD-79018C3811AE}"/>
    <dgm:cxn modelId="{0455ADD8-F217-BD4C-8202-3672E0F1CB43}" type="presOf" srcId="{C1114478-3252-AA41-8E9D-70A7E5631B6A}" destId="{28AB5449-D0A0-194C-8399-C5754EFCAECB}" srcOrd="0" destOrd="0" presId="urn:microsoft.com/office/officeart/2005/8/layout/process1"/>
    <dgm:cxn modelId="{D2076ADA-7B42-2E48-ACF4-C11DF4EF7149}" type="presOf" srcId="{D9F14860-8B0B-F444-8BE3-13B920CFC164}" destId="{921CDEDB-3363-DD46-8ECD-46887E638106}" srcOrd="0" destOrd="0" presId="urn:microsoft.com/office/officeart/2005/8/layout/process1"/>
    <dgm:cxn modelId="{492D6EEA-BEAB-3A45-8A08-605CBB364394}" type="presOf" srcId="{B50ABDD9-D5D8-BA40-8DDB-9FC373176209}" destId="{F1EC8BA3-4E27-3145-8FCE-8746C627A7B8}" srcOrd="0" destOrd="0" presId="urn:microsoft.com/office/officeart/2005/8/layout/process1"/>
    <dgm:cxn modelId="{A2EA0BF8-31FA-7848-B75D-C046C150FF2C}" type="presOf" srcId="{0B36BF9F-226A-DB42-A38B-60D647C0E177}" destId="{04940FCF-4436-6A4D-9D54-BA247C3259EF}" srcOrd="1" destOrd="0" presId="urn:microsoft.com/office/officeart/2005/8/layout/process1"/>
    <dgm:cxn modelId="{C1BC0AFA-E146-DF47-B70C-72E1AEA2FCE8}" type="presParOf" srcId="{02492318-A822-2B4F-BAC2-1B74D6CDEE7F}" destId="{35993A0A-85C0-1140-93C0-6573BD0D88C8}" srcOrd="0" destOrd="0" presId="urn:microsoft.com/office/officeart/2005/8/layout/process1"/>
    <dgm:cxn modelId="{4AF60551-0E35-5043-B4AC-C100861A9FE9}" type="presParOf" srcId="{02492318-A822-2B4F-BAC2-1B74D6CDEE7F}" destId="{CDC0058F-380C-0B47-9324-61AA430CD991}" srcOrd="1" destOrd="0" presId="urn:microsoft.com/office/officeart/2005/8/layout/process1"/>
    <dgm:cxn modelId="{B59C33D5-4090-0E42-B78B-92232402D197}" type="presParOf" srcId="{CDC0058F-380C-0B47-9324-61AA430CD991}" destId="{04940FCF-4436-6A4D-9D54-BA247C3259EF}" srcOrd="0" destOrd="0" presId="urn:microsoft.com/office/officeart/2005/8/layout/process1"/>
    <dgm:cxn modelId="{B6B0D552-B9B6-2047-9575-C6D2BA629583}" type="presParOf" srcId="{02492318-A822-2B4F-BAC2-1B74D6CDEE7F}" destId="{61BE2C30-20A3-904F-99E0-B01B5444ED0F}" srcOrd="2" destOrd="0" presId="urn:microsoft.com/office/officeart/2005/8/layout/process1"/>
    <dgm:cxn modelId="{C61B0219-4C2A-D04B-9058-68B9B57BDDCC}" type="presParOf" srcId="{02492318-A822-2B4F-BAC2-1B74D6CDEE7F}" destId="{AD1A600C-435A-704A-B072-892BF4799AAD}" srcOrd="3" destOrd="0" presId="urn:microsoft.com/office/officeart/2005/8/layout/process1"/>
    <dgm:cxn modelId="{61984C59-CBD2-7D44-98A1-C1C882AA53ED}" type="presParOf" srcId="{AD1A600C-435A-704A-B072-892BF4799AAD}" destId="{C0B598F2-6FF5-AA45-9BB8-13F2AE21C3D6}" srcOrd="0" destOrd="0" presId="urn:microsoft.com/office/officeart/2005/8/layout/process1"/>
    <dgm:cxn modelId="{CD6EEF35-8198-B949-A12A-7CEBEC75D89D}" type="presParOf" srcId="{02492318-A822-2B4F-BAC2-1B74D6CDEE7F}" destId="{28AB5449-D0A0-194C-8399-C5754EFCAECB}" srcOrd="4" destOrd="0" presId="urn:microsoft.com/office/officeart/2005/8/layout/process1"/>
    <dgm:cxn modelId="{B5C2DF12-0EAE-5F45-A016-24349E19E224}" type="presParOf" srcId="{02492318-A822-2B4F-BAC2-1B74D6CDEE7F}" destId="{23B63FD7-07F0-3740-99B3-1EA5657C01B5}" srcOrd="5" destOrd="0" presId="urn:microsoft.com/office/officeart/2005/8/layout/process1"/>
    <dgm:cxn modelId="{0B0390AF-A58B-4542-9FDF-D5708D9E4B13}" type="presParOf" srcId="{23B63FD7-07F0-3740-99B3-1EA5657C01B5}" destId="{F6C3A7DB-82F1-B745-87CD-B62BD820BB59}" srcOrd="0" destOrd="0" presId="urn:microsoft.com/office/officeart/2005/8/layout/process1"/>
    <dgm:cxn modelId="{8F5C178B-C9ED-1A47-A305-C4ABDD229BD5}" type="presParOf" srcId="{02492318-A822-2B4F-BAC2-1B74D6CDEE7F}" destId="{EB112360-1164-D947-9229-E63A6145D4DA}" srcOrd="6" destOrd="0" presId="urn:microsoft.com/office/officeart/2005/8/layout/process1"/>
    <dgm:cxn modelId="{7ADA2E69-39D3-5845-9EFB-2D6CB5B9710D}" type="presParOf" srcId="{02492318-A822-2B4F-BAC2-1B74D6CDEE7F}" destId="{F1EC8BA3-4E27-3145-8FCE-8746C627A7B8}" srcOrd="7" destOrd="0" presId="urn:microsoft.com/office/officeart/2005/8/layout/process1"/>
    <dgm:cxn modelId="{FC34C995-8995-D049-8312-416D20FBC5E7}" type="presParOf" srcId="{F1EC8BA3-4E27-3145-8FCE-8746C627A7B8}" destId="{E3FDE64F-5D83-BA45-8F2C-6FAD916C81C3}" srcOrd="0" destOrd="0" presId="urn:microsoft.com/office/officeart/2005/8/layout/process1"/>
    <dgm:cxn modelId="{8938C90F-FC86-684C-9468-6078E0C73174}" type="presParOf" srcId="{02492318-A822-2B4F-BAC2-1B74D6CDEE7F}" destId="{921CDEDB-3363-DD46-8ECD-46887E63810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0C528-EA2F-074F-86B0-C435DAFAE452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99321CA6-C444-CE48-8FD5-C2654A6084F7}">
      <dgm:prSet phldrT="[Text]" custT="1"/>
      <dgm:spPr/>
      <dgm:t>
        <a:bodyPr/>
        <a:lstStyle/>
        <a:p>
          <a:r>
            <a:rPr lang="en-US" sz="2000" dirty="0"/>
            <a:t>Business Requirements &amp; Tiering</a:t>
          </a:r>
        </a:p>
      </dgm:t>
    </dgm:pt>
    <dgm:pt modelId="{A7D9F5F2-3DD3-0047-A9D8-0069E9401361}" type="parTrans" cxnId="{B9BC5AAF-6B1B-E24A-89B9-A85C90C73599}">
      <dgm:prSet/>
      <dgm:spPr/>
      <dgm:t>
        <a:bodyPr/>
        <a:lstStyle/>
        <a:p>
          <a:endParaRPr lang="en-US" sz="2000"/>
        </a:p>
      </dgm:t>
    </dgm:pt>
    <dgm:pt modelId="{0B36BF9F-226A-DB42-A38B-60D647C0E177}" type="sibTrans" cxnId="{B9BC5AAF-6B1B-E24A-89B9-A85C90C73599}">
      <dgm:prSet custT="1"/>
      <dgm:spPr/>
      <dgm:t>
        <a:bodyPr/>
        <a:lstStyle/>
        <a:p>
          <a:endParaRPr lang="en-US" sz="2000"/>
        </a:p>
      </dgm:t>
    </dgm:pt>
    <dgm:pt modelId="{8B8DA698-82D8-734A-8DB2-01A0E17EEFBE}">
      <dgm:prSet phldrT="[Text]" custT="1"/>
      <dgm:spPr/>
      <dgm:t>
        <a:bodyPr/>
        <a:lstStyle/>
        <a:p>
          <a:r>
            <a:rPr lang="en-US" sz="2000" dirty="0"/>
            <a:t>Due Diligence</a:t>
          </a:r>
        </a:p>
      </dgm:t>
    </dgm:pt>
    <dgm:pt modelId="{D0EBE738-48C0-C549-92F5-D899A201B356}" type="parTrans" cxnId="{427E2FAC-A154-6942-8855-8FA3B7ED7DC6}">
      <dgm:prSet/>
      <dgm:spPr/>
      <dgm:t>
        <a:bodyPr/>
        <a:lstStyle/>
        <a:p>
          <a:endParaRPr lang="en-US" sz="2000"/>
        </a:p>
      </dgm:t>
    </dgm:pt>
    <dgm:pt modelId="{6262E097-731E-EA41-B606-ACF3F6E72148}" type="sibTrans" cxnId="{427E2FAC-A154-6942-8855-8FA3B7ED7DC6}">
      <dgm:prSet custT="1"/>
      <dgm:spPr/>
      <dgm:t>
        <a:bodyPr/>
        <a:lstStyle/>
        <a:p>
          <a:endParaRPr lang="en-US" sz="2000"/>
        </a:p>
      </dgm:t>
    </dgm:pt>
    <dgm:pt modelId="{C1114478-3252-AA41-8E9D-70A7E5631B6A}">
      <dgm:prSet custT="1"/>
      <dgm:spPr/>
      <dgm:t>
        <a:bodyPr/>
        <a:lstStyle/>
        <a:p>
          <a:r>
            <a:rPr lang="en-US" sz="2000" dirty="0"/>
            <a:t>Mitigation &amp; Contract</a:t>
          </a:r>
        </a:p>
      </dgm:t>
    </dgm:pt>
    <dgm:pt modelId="{B02D4F30-0A8E-EF47-BDEC-42501C34C081}" type="parTrans" cxnId="{89024ED4-91B6-CC47-AD5D-4B4D8D439755}">
      <dgm:prSet/>
      <dgm:spPr/>
      <dgm:t>
        <a:bodyPr/>
        <a:lstStyle/>
        <a:p>
          <a:endParaRPr lang="en-US" sz="2000"/>
        </a:p>
      </dgm:t>
    </dgm:pt>
    <dgm:pt modelId="{804212F6-D729-EA44-A8FD-79018C3811AE}" type="sibTrans" cxnId="{89024ED4-91B6-CC47-AD5D-4B4D8D439755}">
      <dgm:prSet custT="1"/>
      <dgm:spPr/>
      <dgm:t>
        <a:bodyPr/>
        <a:lstStyle/>
        <a:p>
          <a:endParaRPr lang="en-US" sz="2000"/>
        </a:p>
      </dgm:t>
    </dgm:pt>
    <dgm:pt modelId="{E5F42D33-DFE3-4347-B8B0-08ABCB2700B1}">
      <dgm:prSet custT="1"/>
      <dgm:spPr/>
      <dgm:t>
        <a:bodyPr/>
        <a:lstStyle/>
        <a:p>
          <a:r>
            <a:rPr lang="en-US" sz="2000" dirty="0"/>
            <a:t>Ongoing Monitoring</a:t>
          </a:r>
        </a:p>
      </dgm:t>
    </dgm:pt>
    <dgm:pt modelId="{F65AD430-108A-C845-AA53-9C253B38A748}" type="parTrans" cxnId="{A67E50D2-4398-DE48-AA75-2E8D0B32D34B}">
      <dgm:prSet/>
      <dgm:spPr/>
      <dgm:t>
        <a:bodyPr/>
        <a:lstStyle/>
        <a:p>
          <a:endParaRPr lang="en-US" sz="2000"/>
        </a:p>
      </dgm:t>
    </dgm:pt>
    <dgm:pt modelId="{B50ABDD9-D5D8-BA40-8DDB-9FC373176209}" type="sibTrans" cxnId="{A67E50D2-4398-DE48-AA75-2E8D0B32D34B}">
      <dgm:prSet custT="1"/>
      <dgm:spPr/>
      <dgm:t>
        <a:bodyPr/>
        <a:lstStyle/>
        <a:p>
          <a:endParaRPr lang="en-US" sz="2000"/>
        </a:p>
      </dgm:t>
    </dgm:pt>
    <dgm:pt modelId="{D9F14860-8B0B-F444-8BE3-13B920CFC164}">
      <dgm:prSet custT="1"/>
      <dgm:spPr/>
      <dgm:t>
        <a:bodyPr/>
        <a:lstStyle/>
        <a:p>
          <a:r>
            <a:rPr lang="en-US" sz="2000" dirty="0"/>
            <a:t>Offboarding</a:t>
          </a:r>
        </a:p>
      </dgm:t>
    </dgm:pt>
    <dgm:pt modelId="{3F295F09-FDBB-D849-8D15-7E1DC7CBAB72}" type="parTrans" cxnId="{A6D83D79-28E5-534D-BFBA-88FAD6B4F176}">
      <dgm:prSet/>
      <dgm:spPr/>
      <dgm:t>
        <a:bodyPr/>
        <a:lstStyle/>
        <a:p>
          <a:endParaRPr lang="en-US" sz="2000"/>
        </a:p>
      </dgm:t>
    </dgm:pt>
    <dgm:pt modelId="{59BE41E6-D764-B246-937D-09172DC6C1DA}" type="sibTrans" cxnId="{A6D83D79-28E5-534D-BFBA-88FAD6B4F176}">
      <dgm:prSet/>
      <dgm:spPr/>
      <dgm:t>
        <a:bodyPr/>
        <a:lstStyle/>
        <a:p>
          <a:endParaRPr lang="en-US" sz="2000"/>
        </a:p>
      </dgm:t>
    </dgm:pt>
    <dgm:pt modelId="{02492318-A822-2B4F-BAC2-1B74D6CDEE7F}" type="pres">
      <dgm:prSet presAssocID="{2630C528-EA2F-074F-86B0-C435DAFAE452}" presName="Name0" presStyleCnt="0">
        <dgm:presLayoutVars>
          <dgm:dir/>
          <dgm:resizeHandles val="exact"/>
        </dgm:presLayoutVars>
      </dgm:prSet>
      <dgm:spPr/>
    </dgm:pt>
    <dgm:pt modelId="{35993A0A-85C0-1140-93C0-6573BD0D88C8}" type="pres">
      <dgm:prSet presAssocID="{99321CA6-C444-CE48-8FD5-C2654A6084F7}" presName="node" presStyleLbl="node1" presStyleIdx="0" presStyleCnt="5" custScaleX="125165">
        <dgm:presLayoutVars>
          <dgm:bulletEnabled val="1"/>
        </dgm:presLayoutVars>
      </dgm:prSet>
      <dgm:spPr/>
    </dgm:pt>
    <dgm:pt modelId="{CDC0058F-380C-0B47-9324-61AA430CD991}" type="pres">
      <dgm:prSet presAssocID="{0B36BF9F-226A-DB42-A38B-60D647C0E177}" presName="sibTrans" presStyleLbl="sibTrans2D1" presStyleIdx="0" presStyleCnt="4"/>
      <dgm:spPr/>
    </dgm:pt>
    <dgm:pt modelId="{04940FCF-4436-6A4D-9D54-BA247C3259EF}" type="pres">
      <dgm:prSet presAssocID="{0B36BF9F-226A-DB42-A38B-60D647C0E177}" presName="connectorText" presStyleLbl="sibTrans2D1" presStyleIdx="0" presStyleCnt="4"/>
      <dgm:spPr/>
    </dgm:pt>
    <dgm:pt modelId="{61BE2C30-20A3-904F-99E0-B01B5444ED0F}" type="pres">
      <dgm:prSet presAssocID="{8B8DA698-82D8-734A-8DB2-01A0E17EEFBE}" presName="node" presStyleLbl="node1" presStyleIdx="1" presStyleCnt="5" custScaleX="77832" custLinFactNeighborX="17258" custLinFactNeighborY="0">
        <dgm:presLayoutVars>
          <dgm:bulletEnabled val="1"/>
        </dgm:presLayoutVars>
      </dgm:prSet>
      <dgm:spPr/>
    </dgm:pt>
    <dgm:pt modelId="{AD1A600C-435A-704A-B072-892BF4799AAD}" type="pres">
      <dgm:prSet presAssocID="{6262E097-731E-EA41-B606-ACF3F6E72148}" presName="sibTrans" presStyleLbl="sibTrans2D1" presStyleIdx="1" presStyleCnt="4"/>
      <dgm:spPr/>
    </dgm:pt>
    <dgm:pt modelId="{C0B598F2-6FF5-AA45-9BB8-13F2AE21C3D6}" type="pres">
      <dgm:prSet presAssocID="{6262E097-731E-EA41-B606-ACF3F6E72148}" presName="connectorText" presStyleLbl="sibTrans2D1" presStyleIdx="1" presStyleCnt="4"/>
      <dgm:spPr/>
    </dgm:pt>
    <dgm:pt modelId="{28AB5449-D0A0-194C-8399-C5754EFCAECB}" type="pres">
      <dgm:prSet presAssocID="{C1114478-3252-AA41-8E9D-70A7E5631B6A}" presName="node" presStyleLbl="node1" presStyleIdx="2" presStyleCnt="5" custLinFactNeighborX="12806" custLinFactNeighborY="0">
        <dgm:presLayoutVars>
          <dgm:bulletEnabled val="1"/>
        </dgm:presLayoutVars>
      </dgm:prSet>
      <dgm:spPr/>
    </dgm:pt>
    <dgm:pt modelId="{23B63FD7-07F0-3740-99B3-1EA5657C01B5}" type="pres">
      <dgm:prSet presAssocID="{804212F6-D729-EA44-A8FD-79018C3811AE}" presName="sibTrans" presStyleLbl="sibTrans2D1" presStyleIdx="2" presStyleCnt="4"/>
      <dgm:spPr/>
    </dgm:pt>
    <dgm:pt modelId="{F6C3A7DB-82F1-B745-87CD-B62BD820BB59}" type="pres">
      <dgm:prSet presAssocID="{804212F6-D729-EA44-A8FD-79018C3811AE}" presName="connectorText" presStyleLbl="sibTrans2D1" presStyleIdx="2" presStyleCnt="4"/>
      <dgm:spPr/>
    </dgm:pt>
    <dgm:pt modelId="{EB112360-1164-D947-9229-E63A6145D4DA}" type="pres">
      <dgm:prSet presAssocID="{E5F42D33-DFE3-4347-B8B0-08ABCB2700B1}" presName="node" presStyleLbl="node1" presStyleIdx="3" presStyleCnt="5">
        <dgm:presLayoutVars>
          <dgm:bulletEnabled val="1"/>
        </dgm:presLayoutVars>
      </dgm:prSet>
      <dgm:spPr/>
    </dgm:pt>
    <dgm:pt modelId="{F1EC8BA3-4E27-3145-8FCE-8746C627A7B8}" type="pres">
      <dgm:prSet presAssocID="{B50ABDD9-D5D8-BA40-8DDB-9FC373176209}" presName="sibTrans" presStyleLbl="sibTrans2D1" presStyleIdx="3" presStyleCnt="4"/>
      <dgm:spPr/>
    </dgm:pt>
    <dgm:pt modelId="{E3FDE64F-5D83-BA45-8F2C-6FAD916C81C3}" type="pres">
      <dgm:prSet presAssocID="{B50ABDD9-D5D8-BA40-8DDB-9FC373176209}" presName="connectorText" presStyleLbl="sibTrans2D1" presStyleIdx="3" presStyleCnt="4"/>
      <dgm:spPr/>
    </dgm:pt>
    <dgm:pt modelId="{921CDEDB-3363-DD46-8ECD-46887E638106}" type="pres">
      <dgm:prSet presAssocID="{D9F14860-8B0B-F444-8BE3-13B920CFC164}" presName="node" presStyleLbl="node1" presStyleIdx="4" presStyleCnt="5">
        <dgm:presLayoutVars>
          <dgm:bulletEnabled val="1"/>
        </dgm:presLayoutVars>
      </dgm:prSet>
      <dgm:spPr/>
    </dgm:pt>
  </dgm:ptLst>
  <dgm:cxnLst>
    <dgm:cxn modelId="{30980F20-9B0D-A246-9E11-4700301FACAF}" type="presOf" srcId="{2630C528-EA2F-074F-86B0-C435DAFAE452}" destId="{02492318-A822-2B4F-BAC2-1B74D6CDEE7F}" srcOrd="0" destOrd="0" presId="urn:microsoft.com/office/officeart/2005/8/layout/process1"/>
    <dgm:cxn modelId="{E07E0C25-64BB-1441-944F-7D09C7209548}" type="presOf" srcId="{8B8DA698-82D8-734A-8DB2-01A0E17EEFBE}" destId="{61BE2C30-20A3-904F-99E0-B01B5444ED0F}" srcOrd="0" destOrd="0" presId="urn:microsoft.com/office/officeart/2005/8/layout/process1"/>
    <dgm:cxn modelId="{14ED3E63-ABE5-BE40-AB5F-874F5FC96201}" type="presOf" srcId="{0B36BF9F-226A-DB42-A38B-60D647C0E177}" destId="{CDC0058F-380C-0B47-9324-61AA430CD991}" srcOrd="0" destOrd="0" presId="urn:microsoft.com/office/officeart/2005/8/layout/process1"/>
    <dgm:cxn modelId="{E1E8B76C-3D59-744A-B6B1-4634D2297BC2}" type="presOf" srcId="{B50ABDD9-D5D8-BA40-8DDB-9FC373176209}" destId="{E3FDE64F-5D83-BA45-8F2C-6FAD916C81C3}" srcOrd="1" destOrd="0" presId="urn:microsoft.com/office/officeart/2005/8/layout/process1"/>
    <dgm:cxn modelId="{9071E271-922E-A549-A35B-196D97619FB4}" type="presOf" srcId="{804212F6-D729-EA44-A8FD-79018C3811AE}" destId="{F6C3A7DB-82F1-B745-87CD-B62BD820BB59}" srcOrd="1" destOrd="0" presId="urn:microsoft.com/office/officeart/2005/8/layout/process1"/>
    <dgm:cxn modelId="{A6D83D79-28E5-534D-BFBA-88FAD6B4F176}" srcId="{2630C528-EA2F-074F-86B0-C435DAFAE452}" destId="{D9F14860-8B0B-F444-8BE3-13B920CFC164}" srcOrd="4" destOrd="0" parTransId="{3F295F09-FDBB-D849-8D15-7E1DC7CBAB72}" sibTransId="{59BE41E6-D764-B246-937D-09172DC6C1DA}"/>
    <dgm:cxn modelId="{C08A9591-D0E5-A944-8004-65E46354617E}" type="presOf" srcId="{E5F42D33-DFE3-4347-B8B0-08ABCB2700B1}" destId="{EB112360-1164-D947-9229-E63A6145D4DA}" srcOrd="0" destOrd="0" presId="urn:microsoft.com/office/officeart/2005/8/layout/process1"/>
    <dgm:cxn modelId="{47E55AA7-9855-D940-ADE7-41576F388361}" type="presOf" srcId="{99321CA6-C444-CE48-8FD5-C2654A6084F7}" destId="{35993A0A-85C0-1140-93C0-6573BD0D88C8}" srcOrd="0" destOrd="0" presId="urn:microsoft.com/office/officeart/2005/8/layout/process1"/>
    <dgm:cxn modelId="{427E2FAC-A154-6942-8855-8FA3B7ED7DC6}" srcId="{2630C528-EA2F-074F-86B0-C435DAFAE452}" destId="{8B8DA698-82D8-734A-8DB2-01A0E17EEFBE}" srcOrd="1" destOrd="0" parTransId="{D0EBE738-48C0-C549-92F5-D899A201B356}" sibTransId="{6262E097-731E-EA41-B606-ACF3F6E72148}"/>
    <dgm:cxn modelId="{E84F6DAC-D630-D848-9397-C346C8B0CAEC}" type="presOf" srcId="{6262E097-731E-EA41-B606-ACF3F6E72148}" destId="{AD1A600C-435A-704A-B072-892BF4799AAD}" srcOrd="0" destOrd="0" presId="urn:microsoft.com/office/officeart/2005/8/layout/process1"/>
    <dgm:cxn modelId="{B9BC5AAF-6B1B-E24A-89B9-A85C90C73599}" srcId="{2630C528-EA2F-074F-86B0-C435DAFAE452}" destId="{99321CA6-C444-CE48-8FD5-C2654A6084F7}" srcOrd="0" destOrd="0" parTransId="{A7D9F5F2-3DD3-0047-A9D8-0069E9401361}" sibTransId="{0B36BF9F-226A-DB42-A38B-60D647C0E177}"/>
    <dgm:cxn modelId="{C85272B3-4A1C-8C45-9E9B-636060809D64}" type="presOf" srcId="{804212F6-D729-EA44-A8FD-79018C3811AE}" destId="{23B63FD7-07F0-3740-99B3-1EA5657C01B5}" srcOrd="0" destOrd="0" presId="urn:microsoft.com/office/officeart/2005/8/layout/process1"/>
    <dgm:cxn modelId="{B37F1BB6-5C56-2E42-A3D8-C5C06230EB11}" type="presOf" srcId="{6262E097-731E-EA41-B606-ACF3F6E72148}" destId="{C0B598F2-6FF5-AA45-9BB8-13F2AE21C3D6}" srcOrd="1" destOrd="0" presId="urn:microsoft.com/office/officeart/2005/8/layout/process1"/>
    <dgm:cxn modelId="{A67E50D2-4398-DE48-AA75-2E8D0B32D34B}" srcId="{2630C528-EA2F-074F-86B0-C435DAFAE452}" destId="{E5F42D33-DFE3-4347-B8B0-08ABCB2700B1}" srcOrd="3" destOrd="0" parTransId="{F65AD430-108A-C845-AA53-9C253B38A748}" sibTransId="{B50ABDD9-D5D8-BA40-8DDB-9FC373176209}"/>
    <dgm:cxn modelId="{89024ED4-91B6-CC47-AD5D-4B4D8D439755}" srcId="{2630C528-EA2F-074F-86B0-C435DAFAE452}" destId="{C1114478-3252-AA41-8E9D-70A7E5631B6A}" srcOrd="2" destOrd="0" parTransId="{B02D4F30-0A8E-EF47-BDEC-42501C34C081}" sibTransId="{804212F6-D729-EA44-A8FD-79018C3811AE}"/>
    <dgm:cxn modelId="{0455ADD8-F217-BD4C-8202-3672E0F1CB43}" type="presOf" srcId="{C1114478-3252-AA41-8E9D-70A7E5631B6A}" destId="{28AB5449-D0A0-194C-8399-C5754EFCAECB}" srcOrd="0" destOrd="0" presId="urn:microsoft.com/office/officeart/2005/8/layout/process1"/>
    <dgm:cxn modelId="{D2076ADA-7B42-2E48-ACF4-C11DF4EF7149}" type="presOf" srcId="{D9F14860-8B0B-F444-8BE3-13B920CFC164}" destId="{921CDEDB-3363-DD46-8ECD-46887E638106}" srcOrd="0" destOrd="0" presId="urn:microsoft.com/office/officeart/2005/8/layout/process1"/>
    <dgm:cxn modelId="{492D6EEA-BEAB-3A45-8A08-605CBB364394}" type="presOf" srcId="{B50ABDD9-D5D8-BA40-8DDB-9FC373176209}" destId="{F1EC8BA3-4E27-3145-8FCE-8746C627A7B8}" srcOrd="0" destOrd="0" presId="urn:microsoft.com/office/officeart/2005/8/layout/process1"/>
    <dgm:cxn modelId="{A2EA0BF8-31FA-7848-B75D-C046C150FF2C}" type="presOf" srcId="{0B36BF9F-226A-DB42-A38B-60D647C0E177}" destId="{04940FCF-4436-6A4D-9D54-BA247C3259EF}" srcOrd="1" destOrd="0" presId="urn:microsoft.com/office/officeart/2005/8/layout/process1"/>
    <dgm:cxn modelId="{C1BC0AFA-E146-DF47-B70C-72E1AEA2FCE8}" type="presParOf" srcId="{02492318-A822-2B4F-BAC2-1B74D6CDEE7F}" destId="{35993A0A-85C0-1140-93C0-6573BD0D88C8}" srcOrd="0" destOrd="0" presId="urn:microsoft.com/office/officeart/2005/8/layout/process1"/>
    <dgm:cxn modelId="{4AF60551-0E35-5043-B4AC-C100861A9FE9}" type="presParOf" srcId="{02492318-A822-2B4F-BAC2-1B74D6CDEE7F}" destId="{CDC0058F-380C-0B47-9324-61AA430CD991}" srcOrd="1" destOrd="0" presId="urn:microsoft.com/office/officeart/2005/8/layout/process1"/>
    <dgm:cxn modelId="{B59C33D5-4090-0E42-B78B-92232402D197}" type="presParOf" srcId="{CDC0058F-380C-0B47-9324-61AA430CD991}" destId="{04940FCF-4436-6A4D-9D54-BA247C3259EF}" srcOrd="0" destOrd="0" presId="urn:microsoft.com/office/officeart/2005/8/layout/process1"/>
    <dgm:cxn modelId="{B6B0D552-B9B6-2047-9575-C6D2BA629583}" type="presParOf" srcId="{02492318-A822-2B4F-BAC2-1B74D6CDEE7F}" destId="{61BE2C30-20A3-904F-99E0-B01B5444ED0F}" srcOrd="2" destOrd="0" presId="urn:microsoft.com/office/officeart/2005/8/layout/process1"/>
    <dgm:cxn modelId="{C61B0219-4C2A-D04B-9058-68B9B57BDDCC}" type="presParOf" srcId="{02492318-A822-2B4F-BAC2-1B74D6CDEE7F}" destId="{AD1A600C-435A-704A-B072-892BF4799AAD}" srcOrd="3" destOrd="0" presId="urn:microsoft.com/office/officeart/2005/8/layout/process1"/>
    <dgm:cxn modelId="{61984C59-CBD2-7D44-98A1-C1C882AA53ED}" type="presParOf" srcId="{AD1A600C-435A-704A-B072-892BF4799AAD}" destId="{C0B598F2-6FF5-AA45-9BB8-13F2AE21C3D6}" srcOrd="0" destOrd="0" presId="urn:microsoft.com/office/officeart/2005/8/layout/process1"/>
    <dgm:cxn modelId="{CD6EEF35-8198-B949-A12A-7CEBEC75D89D}" type="presParOf" srcId="{02492318-A822-2B4F-BAC2-1B74D6CDEE7F}" destId="{28AB5449-D0A0-194C-8399-C5754EFCAECB}" srcOrd="4" destOrd="0" presId="urn:microsoft.com/office/officeart/2005/8/layout/process1"/>
    <dgm:cxn modelId="{B5C2DF12-0EAE-5F45-A016-24349E19E224}" type="presParOf" srcId="{02492318-A822-2B4F-BAC2-1B74D6CDEE7F}" destId="{23B63FD7-07F0-3740-99B3-1EA5657C01B5}" srcOrd="5" destOrd="0" presId="urn:microsoft.com/office/officeart/2005/8/layout/process1"/>
    <dgm:cxn modelId="{0B0390AF-A58B-4542-9FDF-D5708D9E4B13}" type="presParOf" srcId="{23B63FD7-07F0-3740-99B3-1EA5657C01B5}" destId="{F6C3A7DB-82F1-B745-87CD-B62BD820BB59}" srcOrd="0" destOrd="0" presId="urn:microsoft.com/office/officeart/2005/8/layout/process1"/>
    <dgm:cxn modelId="{8F5C178B-C9ED-1A47-A305-C4ABDD229BD5}" type="presParOf" srcId="{02492318-A822-2B4F-BAC2-1B74D6CDEE7F}" destId="{EB112360-1164-D947-9229-E63A6145D4DA}" srcOrd="6" destOrd="0" presId="urn:microsoft.com/office/officeart/2005/8/layout/process1"/>
    <dgm:cxn modelId="{7ADA2E69-39D3-5845-9EFB-2D6CB5B9710D}" type="presParOf" srcId="{02492318-A822-2B4F-BAC2-1B74D6CDEE7F}" destId="{F1EC8BA3-4E27-3145-8FCE-8746C627A7B8}" srcOrd="7" destOrd="0" presId="urn:microsoft.com/office/officeart/2005/8/layout/process1"/>
    <dgm:cxn modelId="{FC34C995-8995-D049-8312-416D20FBC5E7}" type="presParOf" srcId="{F1EC8BA3-4E27-3145-8FCE-8746C627A7B8}" destId="{E3FDE64F-5D83-BA45-8F2C-6FAD916C81C3}" srcOrd="0" destOrd="0" presId="urn:microsoft.com/office/officeart/2005/8/layout/process1"/>
    <dgm:cxn modelId="{8938C90F-FC86-684C-9468-6078E0C73174}" type="presParOf" srcId="{02492318-A822-2B4F-BAC2-1B74D6CDEE7F}" destId="{921CDEDB-3363-DD46-8ECD-46887E63810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5ABDBA8-3E94-4C27-BD9C-B04D1D73117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EFFC7D-C01A-4AC2-A6E3-58065D5AA0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Document</a:t>
          </a:r>
          <a:r>
            <a:rPr lang="en-US"/>
            <a:t> the Risk</a:t>
          </a:r>
        </a:p>
      </dgm:t>
    </dgm:pt>
    <dgm:pt modelId="{30885831-5B9D-4036-99E4-7A39246786B8}" type="parTrans" cxnId="{EE02EFB5-D597-4263-8DB0-7BA53142FDDA}">
      <dgm:prSet/>
      <dgm:spPr/>
      <dgm:t>
        <a:bodyPr/>
        <a:lstStyle/>
        <a:p>
          <a:endParaRPr lang="en-US"/>
        </a:p>
      </dgm:t>
    </dgm:pt>
    <dgm:pt modelId="{898A7B35-4DD7-4F32-BB9F-A16A1467F966}" type="sibTrans" cxnId="{EE02EFB5-D597-4263-8DB0-7BA53142FDDA}">
      <dgm:prSet/>
      <dgm:spPr/>
      <dgm:t>
        <a:bodyPr/>
        <a:lstStyle/>
        <a:p>
          <a:endParaRPr lang="en-US"/>
        </a:p>
      </dgm:t>
    </dgm:pt>
    <dgm:pt modelId="{3DBA734C-10A9-4EB5-9C8D-00E8ECEC9F6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Assess</a:t>
          </a:r>
          <a:r>
            <a:rPr lang="en-US"/>
            <a:t> Significance</a:t>
          </a:r>
        </a:p>
      </dgm:t>
    </dgm:pt>
    <dgm:pt modelId="{A4464A47-09F9-4BA3-995B-4510DDEF9C96}" type="parTrans" cxnId="{B70DFB64-8C02-4CF3-911F-5C43434E4C2E}">
      <dgm:prSet/>
      <dgm:spPr/>
      <dgm:t>
        <a:bodyPr/>
        <a:lstStyle/>
        <a:p>
          <a:endParaRPr lang="en-US"/>
        </a:p>
      </dgm:t>
    </dgm:pt>
    <dgm:pt modelId="{91F0E594-F07F-430E-A9D3-78B03105BCF3}" type="sibTrans" cxnId="{B70DFB64-8C02-4CF3-911F-5C43434E4C2E}">
      <dgm:prSet/>
      <dgm:spPr/>
      <dgm:t>
        <a:bodyPr/>
        <a:lstStyle/>
        <a:p>
          <a:endParaRPr lang="en-US"/>
        </a:p>
      </dgm:t>
    </dgm:pt>
    <dgm:pt modelId="{B2EEFA8A-0E37-473E-A9A2-79C5BDF58D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with </a:t>
          </a:r>
          <a:r>
            <a:rPr lang="en-US" b="1" dirty="0"/>
            <a:t>Audit Leadership</a:t>
          </a:r>
          <a:endParaRPr lang="en-US" dirty="0"/>
        </a:p>
      </dgm:t>
    </dgm:pt>
    <dgm:pt modelId="{628D8E31-9BAE-4515-87B9-5874A6E06A99}" type="parTrans" cxnId="{DA66D8F1-CF97-49C8-9EE8-C536CE6EEA76}">
      <dgm:prSet/>
      <dgm:spPr/>
      <dgm:t>
        <a:bodyPr/>
        <a:lstStyle/>
        <a:p>
          <a:endParaRPr lang="en-US"/>
        </a:p>
      </dgm:t>
    </dgm:pt>
    <dgm:pt modelId="{24E25F3E-046D-4DB3-8040-359422192D46}" type="sibTrans" cxnId="{DA66D8F1-CF97-49C8-9EE8-C536CE6EEA76}">
      <dgm:prSet/>
      <dgm:spPr/>
      <dgm:t>
        <a:bodyPr/>
        <a:lstStyle/>
        <a:p>
          <a:endParaRPr lang="en-US"/>
        </a:p>
      </dgm:t>
    </dgm:pt>
    <dgm:pt modelId="{E75C068B-F790-487F-93CB-5D1C24822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Formal </a:t>
          </a:r>
          <a:r>
            <a:rPr lang="en-US" b="1" dirty="0"/>
            <a:t>Reporting</a:t>
          </a:r>
          <a:endParaRPr lang="en-US" dirty="0"/>
        </a:p>
      </dgm:t>
    </dgm:pt>
    <dgm:pt modelId="{0BF17C39-F437-4827-9011-5F91DF22AA15}" type="parTrans" cxnId="{05BF2A59-6B3F-46FF-9C41-0D1741E9BCB8}">
      <dgm:prSet/>
      <dgm:spPr/>
      <dgm:t>
        <a:bodyPr/>
        <a:lstStyle/>
        <a:p>
          <a:endParaRPr lang="en-US"/>
        </a:p>
      </dgm:t>
    </dgm:pt>
    <dgm:pt modelId="{419B9AE8-0385-4B3B-A73B-2786AAB038AB}" type="sibTrans" cxnId="{05BF2A59-6B3F-46FF-9C41-0D1741E9BCB8}">
      <dgm:prSet/>
      <dgm:spPr/>
      <dgm:t>
        <a:bodyPr/>
        <a:lstStyle/>
        <a:p>
          <a:endParaRPr lang="en-US"/>
        </a:p>
      </dgm:t>
    </dgm:pt>
    <dgm:pt modelId="{D64477FB-2F21-4EEE-87F2-0C9F3E9A45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Engage Management</a:t>
          </a:r>
        </a:p>
      </dgm:t>
    </dgm:pt>
    <dgm:pt modelId="{3133C879-528D-455F-89EB-70037CECE35E}" type="parTrans" cxnId="{FE6DF8D5-A40E-425C-8F02-9FBC38F26651}">
      <dgm:prSet/>
      <dgm:spPr/>
      <dgm:t>
        <a:bodyPr/>
        <a:lstStyle/>
        <a:p>
          <a:endParaRPr lang="en-US"/>
        </a:p>
      </dgm:t>
    </dgm:pt>
    <dgm:pt modelId="{76F4883B-A293-4C93-AF1F-5DA28491397E}" type="sibTrans" cxnId="{FE6DF8D5-A40E-425C-8F02-9FBC38F26651}">
      <dgm:prSet/>
      <dgm:spPr/>
      <dgm:t>
        <a:bodyPr/>
        <a:lstStyle/>
        <a:p>
          <a:endParaRPr lang="en-US"/>
        </a:p>
      </dgm:t>
    </dgm:pt>
    <dgm:pt modelId="{15DD2DB8-FCEB-4300-A514-452EE833A7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Track Follow-up</a:t>
          </a:r>
        </a:p>
      </dgm:t>
    </dgm:pt>
    <dgm:pt modelId="{34C830B0-EFA4-4EF6-8D4F-6A15DFCF7B21}" type="parTrans" cxnId="{69B555EE-2E51-40CE-841F-1562E669616D}">
      <dgm:prSet/>
      <dgm:spPr/>
      <dgm:t>
        <a:bodyPr/>
        <a:lstStyle/>
        <a:p>
          <a:endParaRPr lang="en-US"/>
        </a:p>
      </dgm:t>
    </dgm:pt>
    <dgm:pt modelId="{7F544BF6-7434-43E7-8CDF-9B20B48339A5}" type="sibTrans" cxnId="{69B555EE-2E51-40CE-841F-1562E669616D}">
      <dgm:prSet/>
      <dgm:spPr/>
      <dgm:t>
        <a:bodyPr/>
        <a:lstStyle/>
        <a:p>
          <a:endParaRPr lang="en-US"/>
        </a:p>
      </dgm:t>
    </dgm:pt>
    <dgm:pt modelId="{FD92B81E-2420-4DF8-8E3D-53E876BD2201}" type="pres">
      <dgm:prSet presAssocID="{D5ABDBA8-3E94-4C27-BD9C-B04D1D731176}" presName="root" presStyleCnt="0">
        <dgm:presLayoutVars>
          <dgm:dir/>
          <dgm:resizeHandles val="exact"/>
        </dgm:presLayoutVars>
      </dgm:prSet>
      <dgm:spPr/>
    </dgm:pt>
    <dgm:pt modelId="{7C15FA83-7230-4291-9857-55312D8A7F93}" type="pres">
      <dgm:prSet presAssocID="{9EEFFC7D-C01A-4AC2-A6E3-58065D5AA0B3}" presName="compNode" presStyleCnt="0"/>
      <dgm:spPr/>
    </dgm:pt>
    <dgm:pt modelId="{D7DD51C4-7A90-4C2D-9C06-F85E062D228C}" type="pres">
      <dgm:prSet presAssocID="{9EEFFC7D-C01A-4AC2-A6E3-58065D5AA0B3}" presName="bgRect" presStyleLbl="bgShp" presStyleIdx="0" presStyleCnt="6"/>
      <dgm:spPr/>
    </dgm:pt>
    <dgm:pt modelId="{A2CBB6A0-B034-43B0-A44C-5482606FE799}" type="pres">
      <dgm:prSet presAssocID="{9EEFFC7D-C01A-4AC2-A6E3-58065D5AA0B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71FC1357-58A5-412A-94EF-57C120745A2A}" type="pres">
      <dgm:prSet presAssocID="{9EEFFC7D-C01A-4AC2-A6E3-58065D5AA0B3}" presName="spaceRect" presStyleCnt="0"/>
      <dgm:spPr/>
    </dgm:pt>
    <dgm:pt modelId="{65F1F7FF-F8B6-42FA-A89C-4A79AF79F773}" type="pres">
      <dgm:prSet presAssocID="{9EEFFC7D-C01A-4AC2-A6E3-58065D5AA0B3}" presName="parTx" presStyleLbl="revTx" presStyleIdx="0" presStyleCnt="6">
        <dgm:presLayoutVars>
          <dgm:chMax val="0"/>
          <dgm:chPref val="0"/>
        </dgm:presLayoutVars>
      </dgm:prSet>
      <dgm:spPr/>
    </dgm:pt>
    <dgm:pt modelId="{563FD5E2-B983-4E7D-8D79-DCDA3498554A}" type="pres">
      <dgm:prSet presAssocID="{898A7B35-4DD7-4F32-BB9F-A16A1467F966}" presName="sibTrans" presStyleCnt="0"/>
      <dgm:spPr/>
    </dgm:pt>
    <dgm:pt modelId="{FC32230C-1726-4C90-B63C-22CB1D7318D2}" type="pres">
      <dgm:prSet presAssocID="{3DBA734C-10A9-4EB5-9C8D-00E8ECEC9F60}" presName="compNode" presStyleCnt="0"/>
      <dgm:spPr/>
    </dgm:pt>
    <dgm:pt modelId="{8E060A4B-9615-4C55-96EC-AD7E0ECF784D}" type="pres">
      <dgm:prSet presAssocID="{3DBA734C-10A9-4EB5-9C8D-00E8ECEC9F60}" presName="bgRect" presStyleLbl="bgShp" presStyleIdx="1" presStyleCnt="6"/>
      <dgm:spPr/>
    </dgm:pt>
    <dgm:pt modelId="{97325DD1-35D2-41E4-9FFB-C9A056CE5391}" type="pres">
      <dgm:prSet presAssocID="{3DBA734C-10A9-4EB5-9C8D-00E8ECEC9F6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58664DF-C239-42DE-9A6E-E0C2C987FC67}" type="pres">
      <dgm:prSet presAssocID="{3DBA734C-10A9-4EB5-9C8D-00E8ECEC9F60}" presName="spaceRect" presStyleCnt="0"/>
      <dgm:spPr/>
    </dgm:pt>
    <dgm:pt modelId="{05A837B2-CA59-474C-8CC4-402D5E0A94B9}" type="pres">
      <dgm:prSet presAssocID="{3DBA734C-10A9-4EB5-9C8D-00E8ECEC9F60}" presName="parTx" presStyleLbl="revTx" presStyleIdx="1" presStyleCnt="6">
        <dgm:presLayoutVars>
          <dgm:chMax val="0"/>
          <dgm:chPref val="0"/>
        </dgm:presLayoutVars>
      </dgm:prSet>
      <dgm:spPr/>
    </dgm:pt>
    <dgm:pt modelId="{BAFF6C45-8DF8-4B58-A21D-8044593CEA4D}" type="pres">
      <dgm:prSet presAssocID="{91F0E594-F07F-430E-A9D3-78B03105BCF3}" presName="sibTrans" presStyleCnt="0"/>
      <dgm:spPr/>
    </dgm:pt>
    <dgm:pt modelId="{CC9C18CB-1BE9-4C45-B17B-B0248869F840}" type="pres">
      <dgm:prSet presAssocID="{B2EEFA8A-0E37-473E-A9A2-79C5BDF58DBA}" presName="compNode" presStyleCnt="0"/>
      <dgm:spPr/>
    </dgm:pt>
    <dgm:pt modelId="{C5E6945D-098A-483C-B062-557DF891E68D}" type="pres">
      <dgm:prSet presAssocID="{B2EEFA8A-0E37-473E-A9A2-79C5BDF58DBA}" presName="bgRect" presStyleLbl="bgShp" presStyleIdx="2" presStyleCnt="6"/>
      <dgm:spPr/>
    </dgm:pt>
    <dgm:pt modelId="{E3E342E8-36A6-4C8C-98B6-48EF2E711990}" type="pres">
      <dgm:prSet presAssocID="{B2EEFA8A-0E37-473E-A9A2-79C5BDF58DB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5FA3D47-7DF0-45DE-B792-4FC633F16AFD}" type="pres">
      <dgm:prSet presAssocID="{B2EEFA8A-0E37-473E-A9A2-79C5BDF58DBA}" presName="spaceRect" presStyleCnt="0"/>
      <dgm:spPr/>
    </dgm:pt>
    <dgm:pt modelId="{F4B12F79-2361-4DEF-B870-1BC2AB1ACE27}" type="pres">
      <dgm:prSet presAssocID="{B2EEFA8A-0E37-473E-A9A2-79C5BDF58DBA}" presName="parTx" presStyleLbl="revTx" presStyleIdx="2" presStyleCnt="6">
        <dgm:presLayoutVars>
          <dgm:chMax val="0"/>
          <dgm:chPref val="0"/>
        </dgm:presLayoutVars>
      </dgm:prSet>
      <dgm:spPr/>
    </dgm:pt>
    <dgm:pt modelId="{AA763380-E0B4-419D-B7F0-6FBC1E9376DA}" type="pres">
      <dgm:prSet presAssocID="{24E25F3E-046D-4DB3-8040-359422192D46}" presName="sibTrans" presStyleCnt="0"/>
      <dgm:spPr/>
    </dgm:pt>
    <dgm:pt modelId="{E00023BA-E650-4941-92EC-C1BD898096D2}" type="pres">
      <dgm:prSet presAssocID="{E75C068B-F790-487F-93CB-5D1C2482223D}" presName="compNode" presStyleCnt="0"/>
      <dgm:spPr/>
    </dgm:pt>
    <dgm:pt modelId="{2F86EB72-7E4B-4DD3-8CB7-0CCFC2FCD490}" type="pres">
      <dgm:prSet presAssocID="{E75C068B-F790-487F-93CB-5D1C2482223D}" presName="bgRect" presStyleLbl="bgShp" presStyleIdx="3" presStyleCnt="6"/>
      <dgm:spPr/>
    </dgm:pt>
    <dgm:pt modelId="{11396087-627E-4448-A084-4C298E611FAF}" type="pres">
      <dgm:prSet presAssocID="{E75C068B-F790-487F-93CB-5D1C2482223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57967A3-907E-44C7-91C3-2B9CE4C4157E}" type="pres">
      <dgm:prSet presAssocID="{E75C068B-F790-487F-93CB-5D1C2482223D}" presName="spaceRect" presStyleCnt="0"/>
      <dgm:spPr/>
    </dgm:pt>
    <dgm:pt modelId="{A0C1CE2C-0156-4E79-BF30-90C15912A2BA}" type="pres">
      <dgm:prSet presAssocID="{E75C068B-F790-487F-93CB-5D1C2482223D}" presName="parTx" presStyleLbl="revTx" presStyleIdx="3" presStyleCnt="6">
        <dgm:presLayoutVars>
          <dgm:chMax val="0"/>
          <dgm:chPref val="0"/>
        </dgm:presLayoutVars>
      </dgm:prSet>
      <dgm:spPr/>
    </dgm:pt>
    <dgm:pt modelId="{C1109614-1D75-42FF-B54A-8E84228839F3}" type="pres">
      <dgm:prSet presAssocID="{419B9AE8-0385-4B3B-A73B-2786AAB038AB}" presName="sibTrans" presStyleCnt="0"/>
      <dgm:spPr/>
    </dgm:pt>
    <dgm:pt modelId="{D6317DD2-9293-4FC7-A44C-95E9B31F1549}" type="pres">
      <dgm:prSet presAssocID="{D64477FB-2F21-4EEE-87F2-0C9F3E9A4538}" presName="compNode" presStyleCnt="0"/>
      <dgm:spPr/>
    </dgm:pt>
    <dgm:pt modelId="{C72287A5-957B-4F16-BF2A-757473EF61C2}" type="pres">
      <dgm:prSet presAssocID="{D64477FB-2F21-4EEE-87F2-0C9F3E9A4538}" presName="bgRect" presStyleLbl="bgShp" presStyleIdx="4" presStyleCnt="6"/>
      <dgm:spPr/>
    </dgm:pt>
    <dgm:pt modelId="{58F37149-4878-4102-AB49-811503342530}" type="pres">
      <dgm:prSet presAssocID="{D64477FB-2F21-4EEE-87F2-0C9F3E9A45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7293318D-3AC4-4B2B-A02C-1FD98DCD4AE0}" type="pres">
      <dgm:prSet presAssocID="{D64477FB-2F21-4EEE-87F2-0C9F3E9A4538}" presName="spaceRect" presStyleCnt="0"/>
      <dgm:spPr/>
    </dgm:pt>
    <dgm:pt modelId="{1EFCC25C-F600-497C-9F66-36F10E0AFBE7}" type="pres">
      <dgm:prSet presAssocID="{D64477FB-2F21-4EEE-87F2-0C9F3E9A4538}" presName="parTx" presStyleLbl="revTx" presStyleIdx="4" presStyleCnt="6">
        <dgm:presLayoutVars>
          <dgm:chMax val="0"/>
          <dgm:chPref val="0"/>
        </dgm:presLayoutVars>
      </dgm:prSet>
      <dgm:spPr/>
    </dgm:pt>
    <dgm:pt modelId="{0513A5E2-4C26-4E86-97C8-04631525D314}" type="pres">
      <dgm:prSet presAssocID="{76F4883B-A293-4C93-AF1F-5DA28491397E}" presName="sibTrans" presStyleCnt="0"/>
      <dgm:spPr/>
    </dgm:pt>
    <dgm:pt modelId="{C9226482-C472-4E83-88D9-835A3764FDDE}" type="pres">
      <dgm:prSet presAssocID="{15DD2DB8-FCEB-4300-A514-452EE833A7DF}" presName="compNode" presStyleCnt="0"/>
      <dgm:spPr/>
    </dgm:pt>
    <dgm:pt modelId="{CE2DDB56-1A9A-4B1F-B0E8-76FC9DD91559}" type="pres">
      <dgm:prSet presAssocID="{15DD2DB8-FCEB-4300-A514-452EE833A7DF}" presName="bgRect" presStyleLbl="bgShp" presStyleIdx="5" presStyleCnt="6"/>
      <dgm:spPr/>
    </dgm:pt>
    <dgm:pt modelId="{571D0B76-41C1-4AF1-818C-47A8582F9213}" type="pres">
      <dgm:prSet presAssocID="{15DD2DB8-FCEB-4300-A514-452EE833A7DF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10779639-8D6F-4C4B-8478-93FDDE7B43FA}" type="pres">
      <dgm:prSet presAssocID="{15DD2DB8-FCEB-4300-A514-452EE833A7DF}" presName="spaceRect" presStyleCnt="0"/>
      <dgm:spPr/>
    </dgm:pt>
    <dgm:pt modelId="{3CA2B567-D7E2-4210-B004-6B258B9CBA35}" type="pres">
      <dgm:prSet presAssocID="{15DD2DB8-FCEB-4300-A514-452EE833A7DF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05BF2A59-6B3F-46FF-9C41-0D1741E9BCB8}" srcId="{D5ABDBA8-3E94-4C27-BD9C-B04D1D731176}" destId="{E75C068B-F790-487F-93CB-5D1C2482223D}" srcOrd="3" destOrd="0" parTransId="{0BF17C39-F437-4827-9011-5F91DF22AA15}" sibTransId="{419B9AE8-0385-4B3B-A73B-2786AAB038AB}"/>
    <dgm:cxn modelId="{E6780E60-C26B-4527-9BBA-19527623E813}" type="presOf" srcId="{B2EEFA8A-0E37-473E-A9A2-79C5BDF58DBA}" destId="{F4B12F79-2361-4DEF-B870-1BC2AB1ACE27}" srcOrd="0" destOrd="0" presId="urn:microsoft.com/office/officeart/2018/2/layout/IconVerticalSolidList"/>
    <dgm:cxn modelId="{B70DFB64-8C02-4CF3-911F-5C43434E4C2E}" srcId="{D5ABDBA8-3E94-4C27-BD9C-B04D1D731176}" destId="{3DBA734C-10A9-4EB5-9C8D-00E8ECEC9F60}" srcOrd="1" destOrd="0" parTransId="{A4464A47-09F9-4BA3-995B-4510DDEF9C96}" sibTransId="{91F0E594-F07F-430E-A9D3-78B03105BCF3}"/>
    <dgm:cxn modelId="{BA685C77-9141-4DCC-928A-76DC18D8FC4F}" type="presOf" srcId="{3DBA734C-10A9-4EB5-9C8D-00E8ECEC9F60}" destId="{05A837B2-CA59-474C-8CC4-402D5E0A94B9}" srcOrd="0" destOrd="0" presId="urn:microsoft.com/office/officeart/2018/2/layout/IconVerticalSolidList"/>
    <dgm:cxn modelId="{EE02EFB5-D597-4263-8DB0-7BA53142FDDA}" srcId="{D5ABDBA8-3E94-4C27-BD9C-B04D1D731176}" destId="{9EEFFC7D-C01A-4AC2-A6E3-58065D5AA0B3}" srcOrd="0" destOrd="0" parTransId="{30885831-5B9D-4036-99E4-7A39246786B8}" sibTransId="{898A7B35-4DD7-4F32-BB9F-A16A1467F966}"/>
    <dgm:cxn modelId="{FE6DF8D5-A40E-425C-8F02-9FBC38F26651}" srcId="{D5ABDBA8-3E94-4C27-BD9C-B04D1D731176}" destId="{D64477FB-2F21-4EEE-87F2-0C9F3E9A4538}" srcOrd="4" destOrd="0" parTransId="{3133C879-528D-455F-89EB-70037CECE35E}" sibTransId="{76F4883B-A293-4C93-AF1F-5DA28491397E}"/>
    <dgm:cxn modelId="{3F486CD6-7EB1-4BFC-992B-22DED3139125}" type="presOf" srcId="{D64477FB-2F21-4EEE-87F2-0C9F3E9A4538}" destId="{1EFCC25C-F600-497C-9F66-36F10E0AFBE7}" srcOrd="0" destOrd="0" presId="urn:microsoft.com/office/officeart/2018/2/layout/IconVerticalSolidList"/>
    <dgm:cxn modelId="{E7D977DC-D8AD-4592-B203-FF033127A3E1}" type="presOf" srcId="{15DD2DB8-FCEB-4300-A514-452EE833A7DF}" destId="{3CA2B567-D7E2-4210-B004-6B258B9CBA35}" srcOrd="0" destOrd="0" presId="urn:microsoft.com/office/officeart/2018/2/layout/IconVerticalSolidList"/>
    <dgm:cxn modelId="{0C3537ED-A7FD-4BCA-AA06-10CD33D9B36D}" type="presOf" srcId="{9EEFFC7D-C01A-4AC2-A6E3-58065D5AA0B3}" destId="{65F1F7FF-F8B6-42FA-A89C-4A79AF79F773}" srcOrd="0" destOrd="0" presId="urn:microsoft.com/office/officeart/2018/2/layout/IconVerticalSolidList"/>
    <dgm:cxn modelId="{69B555EE-2E51-40CE-841F-1562E669616D}" srcId="{D5ABDBA8-3E94-4C27-BD9C-B04D1D731176}" destId="{15DD2DB8-FCEB-4300-A514-452EE833A7DF}" srcOrd="5" destOrd="0" parTransId="{34C830B0-EFA4-4EF6-8D4F-6A15DFCF7B21}" sibTransId="{7F544BF6-7434-43E7-8CDF-9B20B48339A5}"/>
    <dgm:cxn modelId="{DA66D8F1-CF97-49C8-9EE8-C536CE6EEA76}" srcId="{D5ABDBA8-3E94-4C27-BD9C-B04D1D731176}" destId="{B2EEFA8A-0E37-473E-A9A2-79C5BDF58DBA}" srcOrd="2" destOrd="0" parTransId="{628D8E31-9BAE-4515-87B9-5874A6E06A99}" sibTransId="{24E25F3E-046D-4DB3-8040-359422192D46}"/>
    <dgm:cxn modelId="{55CB21F6-8DBD-4A78-B16A-2E97A75CE8AB}" type="presOf" srcId="{E75C068B-F790-487F-93CB-5D1C2482223D}" destId="{A0C1CE2C-0156-4E79-BF30-90C15912A2BA}" srcOrd="0" destOrd="0" presId="urn:microsoft.com/office/officeart/2018/2/layout/IconVerticalSolidList"/>
    <dgm:cxn modelId="{D949FAFD-E4B6-49C8-B161-9C554502E07C}" type="presOf" srcId="{D5ABDBA8-3E94-4C27-BD9C-B04D1D731176}" destId="{FD92B81E-2420-4DF8-8E3D-53E876BD2201}" srcOrd="0" destOrd="0" presId="urn:microsoft.com/office/officeart/2018/2/layout/IconVerticalSolidList"/>
    <dgm:cxn modelId="{C7615EA9-1CCF-43E2-A330-46AFD966D45E}" type="presParOf" srcId="{FD92B81E-2420-4DF8-8E3D-53E876BD2201}" destId="{7C15FA83-7230-4291-9857-55312D8A7F93}" srcOrd="0" destOrd="0" presId="urn:microsoft.com/office/officeart/2018/2/layout/IconVerticalSolidList"/>
    <dgm:cxn modelId="{CEDCDC75-D4EF-4DC0-9D86-FC0954DB3E2D}" type="presParOf" srcId="{7C15FA83-7230-4291-9857-55312D8A7F93}" destId="{D7DD51C4-7A90-4C2D-9C06-F85E062D228C}" srcOrd="0" destOrd="0" presId="urn:microsoft.com/office/officeart/2018/2/layout/IconVerticalSolidList"/>
    <dgm:cxn modelId="{3C9DE216-B31D-4BC8-A8F1-48B2A4D839C2}" type="presParOf" srcId="{7C15FA83-7230-4291-9857-55312D8A7F93}" destId="{A2CBB6A0-B034-43B0-A44C-5482606FE799}" srcOrd="1" destOrd="0" presId="urn:microsoft.com/office/officeart/2018/2/layout/IconVerticalSolidList"/>
    <dgm:cxn modelId="{C7A47311-517D-47FE-8DBE-59AB1949307C}" type="presParOf" srcId="{7C15FA83-7230-4291-9857-55312D8A7F93}" destId="{71FC1357-58A5-412A-94EF-57C120745A2A}" srcOrd="2" destOrd="0" presId="urn:microsoft.com/office/officeart/2018/2/layout/IconVerticalSolidList"/>
    <dgm:cxn modelId="{A63289AE-E27C-436E-909F-D1E1BA6D8BF3}" type="presParOf" srcId="{7C15FA83-7230-4291-9857-55312D8A7F93}" destId="{65F1F7FF-F8B6-42FA-A89C-4A79AF79F773}" srcOrd="3" destOrd="0" presId="urn:microsoft.com/office/officeart/2018/2/layout/IconVerticalSolidList"/>
    <dgm:cxn modelId="{673CDC40-1715-4359-9679-DDA07D0A2F17}" type="presParOf" srcId="{FD92B81E-2420-4DF8-8E3D-53E876BD2201}" destId="{563FD5E2-B983-4E7D-8D79-DCDA3498554A}" srcOrd="1" destOrd="0" presId="urn:microsoft.com/office/officeart/2018/2/layout/IconVerticalSolidList"/>
    <dgm:cxn modelId="{A087B978-ED98-46FB-AC3C-54AEA7D06DFF}" type="presParOf" srcId="{FD92B81E-2420-4DF8-8E3D-53E876BD2201}" destId="{FC32230C-1726-4C90-B63C-22CB1D7318D2}" srcOrd="2" destOrd="0" presId="urn:microsoft.com/office/officeart/2018/2/layout/IconVerticalSolidList"/>
    <dgm:cxn modelId="{A0864EB5-321F-458B-BD3F-E10AA1FDF0AE}" type="presParOf" srcId="{FC32230C-1726-4C90-B63C-22CB1D7318D2}" destId="{8E060A4B-9615-4C55-96EC-AD7E0ECF784D}" srcOrd="0" destOrd="0" presId="urn:microsoft.com/office/officeart/2018/2/layout/IconVerticalSolidList"/>
    <dgm:cxn modelId="{F87F3CBD-4D1C-4362-99FC-C8DA0FD39F68}" type="presParOf" srcId="{FC32230C-1726-4C90-B63C-22CB1D7318D2}" destId="{97325DD1-35D2-41E4-9FFB-C9A056CE5391}" srcOrd="1" destOrd="0" presId="urn:microsoft.com/office/officeart/2018/2/layout/IconVerticalSolidList"/>
    <dgm:cxn modelId="{787868E0-03CB-4826-90D0-4A18913CEA94}" type="presParOf" srcId="{FC32230C-1726-4C90-B63C-22CB1D7318D2}" destId="{358664DF-C239-42DE-9A6E-E0C2C987FC67}" srcOrd="2" destOrd="0" presId="urn:microsoft.com/office/officeart/2018/2/layout/IconVerticalSolidList"/>
    <dgm:cxn modelId="{476A862D-5D24-4FC8-949D-2E17BB76711F}" type="presParOf" srcId="{FC32230C-1726-4C90-B63C-22CB1D7318D2}" destId="{05A837B2-CA59-474C-8CC4-402D5E0A94B9}" srcOrd="3" destOrd="0" presId="urn:microsoft.com/office/officeart/2018/2/layout/IconVerticalSolidList"/>
    <dgm:cxn modelId="{8EEF009D-DBDF-476E-97DD-EE618C3AF8B4}" type="presParOf" srcId="{FD92B81E-2420-4DF8-8E3D-53E876BD2201}" destId="{BAFF6C45-8DF8-4B58-A21D-8044593CEA4D}" srcOrd="3" destOrd="0" presId="urn:microsoft.com/office/officeart/2018/2/layout/IconVerticalSolidList"/>
    <dgm:cxn modelId="{76608438-BC03-462D-87EE-C6303B72F92F}" type="presParOf" srcId="{FD92B81E-2420-4DF8-8E3D-53E876BD2201}" destId="{CC9C18CB-1BE9-4C45-B17B-B0248869F840}" srcOrd="4" destOrd="0" presId="urn:microsoft.com/office/officeart/2018/2/layout/IconVerticalSolidList"/>
    <dgm:cxn modelId="{554ABED4-9BF6-49BC-94C3-C47091D2B958}" type="presParOf" srcId="{CC9C18CB-1BE9-4C45-B17B-B0248869F840}" destId="{C5E6945D-098A-483C-B062-557DF891E68D}" srcOrd="0" destOrd="0" presId="urn:microsoft.com/office/officeart/2018/2/layout/IconVerticalSolidList"/>
    <dgm:cxn modelId="{3ACBBF49-47B7-4400-AF7C-6E0D8C7F2F18}" type="presParOf" srcId="{CC9C18CB-1BE9-4C45-B17B-B0248869F840}" destId="{E3E342E8-36A6-4C8C-98B6-48EF2E711990}" srcOrd="1" destOrd="0" presId="urn:microsoft.com/office/officeart/2018/2/layout/IconVerticalSolidList"/>
    <dgm:cxn modelId="{DD340B30-13EA-493A-96B8-EFB28ABFFA99}" type="presParOf" srcId="{CC9C18CB-1BE9-4C45-B17B-B0248869F840}" destId="{A5FA3D47-7DF0-45DE-B792-4FC633F16AFD}" srcOrd="2" destOrd="0" presId="urn:microsoft.com/office/officeart/2018/2/layout/IconVerticalSolidList"/>
    <dgm:cxn modelId="{B1F3FABC-500A-47FE-8FAE-CB47655219E6}" type="presParOf" srcId="{CC9C18CB-1BE9-4C45-B17B-B0248869F840}" destId="{F4B12F79-2361-4DEF-B870-1BC2AB1ACE27}" srcOrd="3" destOrd="0" presId="urn:microsoft.com/office/officeart/2018/2/layout/IconVerticalSolidList"/>
    <dgm:cxn modelId="{EF611F69-4C49-47B3-BD93-51D5A0AC87A2}" type="presParOf" srcId="{FD92B81E-2420-4DF8-8E3D-53E876BD2201}" destId="{AA763380-E0B4-419D-B7F0-6FBC1E9376DA}" srcOrd="5" destOrd="0" presId="urn:microsoft.com/office/officeart/2018/2/layout/IconVerticalSolidList"/>
    <dgm:cxn modelId="{2306895A-E51C-4E65-A1C2-E9811B66CB9D}" type="presParOf" srcId="{FD92B81E-2420-4DF8-8E3D-53E876BD2201}" destId="{E00023BA-E650-4941-92EC-C1BD898096D2}" srcOrd="6" destOrd="0" presId="urn:microsoft.com/office/officeart/2018/2/layout/IconVerticalSolidList"/>
    <dgm:cxn modelId="{6AD094CB-86C4-4589-9FF3-94A571021D04}" type="presParOf" srcId="{E00023BA-E650-4941-92EC-C1BD898096D2}" destId="{2F86EB72-7E4B-4DD3-8CB7-0CCFC2FCD490}" srcOrd="0" destOrd="0" presId="urn:microsoft.com/office/officeart/2018/2/layout/IconVerticalSolidList"/>
    <dgm:cxn modelId="{51B7952B-7D1B-43BF-A7E3-A998C089D0CB}" type="presParOf" srcId="{E00023BA-E650-4941-92EC-C1BD898096D2}" destId="{11396087-627E-4448-A084-4C298E611FAF}" srcOrd="1" destOrd="0" presId="urn:microsoft.com/office/officeart/2018/2/layout/IconVerticalSolidList"/>
    <dgm:cxn modelId="{4D0AFB7E-397A-48B9-99D6-B6E553F5EE39}" type="presParOf" srcId="{E00023BA-E650-4941-92EC-C1BD898096D2}" destId="{A57967A3-907E-44C7-91C3-2B9CE4C4157E}" srcOrd="2" destOrd="0" presId="urn:microsoft.com/office/officeart/2018/2/layout/IconVerticalSolidList"/>
    <dgm:cxn modelId="{42863D4F-22E2-43BD-B08F-4EEF6EA709CD}" type="presParOf" srcId="{E00023BA-E650-4941-92EC-C1BD898096D2}" destId="{A0C1CE2C-0156-4E79-BF30-90C15912A2BA}" srcOrd="3" destOrd="0" presId="urn:microsoft.com/office/officeart/2018/2/layout/IconVerticalSolidList"/>
    <dgm:cxn modelId="{2896FE09-7712-494F-BE1F-F37B455BE638}" type="presParOf" srcId="{FD92B81E-2420-4DF8-8E3D-53E876BD2201}" destId="{C1109614-1D75-42FF-B54A-8E84228839F3}" srcOrd="7" destOrd="0" presId="urn:microsoft.com/office/officeart/2018/2/layout/IconVerticalSolidList"/>
    <dgm:cxn modelId="{C3F0D20D-A359-4422-9761-FB8A4BE37321}" type="presParOf" srcId="{FD92B81E-2420-4DF8-8E3D-53E876BD2201}" destId="{D6317DD2-9293-4FC7-A44C-95E9B31F1549}" srcOrd="8" destOrd="0" presId="urn:microsoft.com/office/officeart/2018/2/layout/IconVerticalSolidList"/>
    <dgm:cxn modelId="{72686E49-9F22-4DDD-AB7E-7097C146BEF3}" type="presParOf" srcId="{D6317DD2-9293-4FC7-A44C-95E9B31F1549}" destId="{C72287A5-957B-4F16-BF2A-757473EF61C2}" srcOrd="0" destOrd="0" presId="urn:microsoft.com/office/officeart/2018/2/layout/IconVerticalSolidList"/>
    <dgm:cxn modelId="{00FDF800-63F3-401A-A3DA-D924281EAAA1}" type="presParOf" srcId="{D6317DD2-9293-4FC7-A44C-95E9B31F1549}" destId="{58F37149-4878-4102-AB49-811503342530}" srcOrd="1" destOrd="0" presId="urn:microsoft.com/office/officeart/2018/2/layout/IconVerticalSolidList"/>
    <dgm:cxn modelId="{63C44E8B-E838-4B99-90E6-99C71079ABB3}" type="presParOf" srcId="{D6317DD2-9293-4FC7-A44C-95E9B31F1549}" destId="{7293318D-3AC4-4B2B-A02C-1FD98DCD4AE0}" srcOrd="2" destOrd="0" presId="urn:microsoft.com/office/officeart/2018/2/layout/IconVerticalSolidList"/>
    <dgm:cxn modelId="{F6AF827A-4FA2-49CC-BBED-9813F4299BF1}" type="presParOf" srcId="{D6317DD2-9293-4FC7-A44C-95E9B31F1549}" destId="{1EFCC25C-F600-497C-9F66-36F10E0AFBE7}" srcOrd="3" destOrd="0" presId="urn:microsoft.com/office/officeart/2018/2/layout/IconVerticalSolidList"/>
    <dgm:cxn modelId="{13540158-D43A-4F15-996A-A3EF76DC4277}" type="presParOf" srcId="{FD92B81E-2420-4DF8-8E3D-53E876BD2201}" destId="{0513A5E2-4C26-4E86-97C8-04631525D314}" srcOrd="9" destOrd="0" presId="urn:microsoft.com/office/officeart/2018/2/layout/IconVerticalSolidList"/>
    <dgm:cxn modelId="{7022A0F1-39C1-4D22-B940-1E7026633E22}" type="presParOf" srcId="{FD92B81E-2420-4DF8-8E3D-53E876BD2201}" destId="{C9226482-C472-4E83-88D9-835A3764FDDE}" srcOrd="10" destOrd="0" presId="urn:microsoft.com/office/officeart/2018/2/layout/IconVerticalSolidList"/>
    <dgm:cxn modelId="{722026E2-00B7-4251-AF4F-88058C5678B7}" type="presParOf" srcId="{C9226482-C472-4E83-88D9-835A3764FDDE}" destId="{CE2DDB56-1A9A-4B1F-B0E8-76FC9DD91559}" srcOrd="0" destOrd="0" presId="urn:microsoft.com/office/officeart/2018/2/layout/IconVerticalSolidList"/>
    <dgm:cxn modelId="{9A74B4FC-DA20-43C5-A2B9-A9E6A8F681DE}" type="presParOf" srcId="{C9226482-C472-4E83-88D9-835A3764FDDE}" destId="{571D0B76-41C1-4AF1-818C-47A8582F9213}" srcOrd="1" destOrd="0" presId="urn:microsoft.com/office/officeart/2018/2/layout/IconVerticalSolidList"/>
    <dgm:cxn modelId="{D220B4F4-4CB5-43E6-BC2F-6530FBBCD962}" type="presParOf" srcId="{C9226482-C472-4E83-88D9-835A3764FDDE}" destId="{10779639-8D6F-4C4B-8478-93FDDE7B43FA}" srcOrd="2" destOrd="0" presId="urn:microsoft.com/office/officeart/2018/2/layout/IconVerticalSolidList"/>
    <dgm:cxn modelId="{13FC626B-84FD-452A-ABCC-C0F5900B357F}" type="presParOf" srcId="{C9226482-C472-4E83-88D9-835A3764FDDE}" destId="{3CA2B567-D7E2-4210-B004-6B258B9CBA3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93A0A-85C0-1140-93C0-6573BD0D88C8}">
      <dsp:nvSpPr>
        <dsp:cNvPr id="0" name=""/>
        <dsp:cNvSpPr/>
      </dsp:nvSpPr>
      <dsp:spPr>
        <a:xfrm>
          <a:off x="7476" y="432507"/>
          <a:ext cx="217522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Business Requirements &amp; Tiering</a:t>
          </a:r>
        </a:p>
      </dsp:txBody>
      <dsp:txXfrm>
        <a:off x="39448" y="464479"/>
        <a:ext cx="2111284" cy="1027667"/>
      </dsp:txXfrm>
    </dsp:sp>
    <dsp:sp modelId="{CDC0058F-380C-0B47-9324-61AA430CD991}">
      <dsp:nvSpPr>
        <dsp:cNvPr id="0" name=""/>
        <dsp:cNvSpPr/>
      </dsp:nvSpPr>
      <dsp:spPr>
        <a:xfrm>
          <a:off x="2386485" y="762814"/>
          <a:ext cx="432016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386485" y="849013"/>
        <a:ext cx="302717" cy="258598"/>
      </dsp:txXfrm>
    </dsp:sp>
    <dsp:sp modelId="{61BE2C30-20A3-904F-99E0-B01B5444ED0F}">
      <dsp:nvSpPr>
        <dsp:cNvPr id="0" name=""/>
        <dsp:cNvSpPr/>
      </dsp:nvSpPr>
      <dsp:spPr>
        <a:xfrm>
          <a:off x="2997829" y="432507"/>
          <a:ext cx="1352633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Due Diligence</a:t>
          </a:r>
        </a:p>
      </dsp:txBody>
      <dsp:txXfrm>
        <a:off x="3029801" y="464479"/>
        <a:ext cx="1288689" cy="1027667"/>
      </dsp:txXfrm>
    </dsp:sp>
    <dsp:sp modelId="{AD1A600C-435A-704A-B072-892BF4799AAD}">
      <dsp:nvSpPr>
        <dsp:cNvPr id="0" name=""/>
        <dsp:cNvSpPr/>
      </dsp:nvSpPr>
      <dsp:spPr>
        <a:xfrm>
          <a:off x="4516515" y="762814"/>
          <a:ext cx="352029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516515" y="849013"/>
        <a:ext cx="246420" cy="258598"/>
      </dsp:txXfrm>
    </dsp:sp>
    <dsp:sp modelId="{28AB5449-D0A0-194C-8399-C5754EFCAECB}">
      <dsp:nvSpPr>
        <dsp:cNvPr id="0" name=""/>
        <dsp:cNvSpPr/>
      </dsp:nvSpPr>
      <dsp:spPr>
        <a:xfrm>
          <a:off x="5014670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Mitigation &amp; Contract</a:t>
          </a:r>
        </a:p>
      </dsp:txBody>
      <dsp:txXfrm>
        <a:off x="5046642" y="464479"/>
        <a:ext cx="1673944" cy="1027667"/>
      </dsp:txXfrm>
    </dsp:sp>
    <dsp:sp modelId="{23B63FD7-07F0-3740-99B3-1EA5657C01B5}">
      <dsp:nvSpPr>
        <dsp:cNvPr id="0" name=""/>
        <dsp:cNvSpPr/>
      </dsp:nvSpPr>
      <dsp:spPr>
        <a:xfrm>
          <a:off x="6904092" y="762814"/>
          <a:ext cx="321250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904092" y="849013"/>
        <a:ext cx="224875" cy="258598"/>
      </dsp:txXfrm>
    </dsp:sp>
    <dsp:sp modelId="{EB112360-1164-D947-9229-E63A6145D4DA}">
      <dsp:nvSpPr>
        <dsp:cNvPr id="0" name=""/>
        <dsp:cNvSpPr/>
      </dsp:nvSpPr>
      <dsp:spPr>
        <a:xfrm>
          <a:off x="7358693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Ongoing Monitoring</a:t>
          </a:r>
        </a:p>
      </dsp:txBody>
      <dsp:txXfrm>
        <a:off x="7390665" y="464479"/>
        <a:ext cx="1673944" cy="1027667"/>
      </dsp:txXfrm>
    </dsp:sp>
    <dsp:sp modelId="{F1EC8BA3-4E27-3145-8FCE-8746C627A7B8}">
      <dsp:nvSpPr>
        <dsp:cNvPr id="0" name=""/>
        <dsp:cNvSpPr/>
      </dsp:nvSpPr>
      <dsp:spPr>
        <a:xfrm>
          <a:off x="9270370" y="762814"/>
          <a:ext cx="368432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9270370" y="849013"/>
        <a:ext cx="257902" cy="258598"/>
      </dsp:txXfrm>
    </dsp:sp>
    <dsp:sp modelId="{921CDEDB-3363-DD46-8ECD-46887E638106}">
      <dsp:nvSpPr>
        <dsp:cNvPr id="0" name=""/>
        <dsp:cNvSpPr/>
      </dsp:nvSpPr>
      <dsp:spPr>
        <a:xfrm>
          <a:off x="9791737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Offboarding</a:t>
          </a:r>
        </a:p>
      </dsp:txBody>
      <dsp:txXfrm>
        <a:off x="9823709" y="464479"/>
        <a:ext cx="1673944" cy="102766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993A0A-85C0-1140-93C0-6573BD0D88C8}">
      <dsp:nvSpPr>
        <dsp:cNvPr id="0" name=""/>
        <dsp:cNvSpPr/>
      </dsp:nvSpPr>
      <dsp:spPr>
        <a:xfrm>
          <a:off x="7476" y="432507"/>
          <a:ext cx="217522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Business Requirements &amp; Tiering</a:t>
          </a:r>
        </a:p>
      </dsp:txBody>
      <dsp:txXfrm>
        <a:off x="39448" y="464479"/>
        <a:ext cx="2111284" cy="1027667"/>
      </dsp:txXfrm>
    </dsp:sp>
    <dsp:sp modelId="{CDC0058F-380C-0B47-9324-61AA430CD991}">
      <dsp:nvSpPr>
        <dsp:cNvPr id="0" name=""/>
        <dsp:cNvSpPr/>
      </dsp:nvSpPr>
      <dsp:spPr>
        <a:xfrm>
          <a:off x="2386485" y="762814"/>
          <a:ext cx="432016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386485" y="849013"/>
        <a:ext cx="302717" cy="258598"/>
      </dsp:txXfrm>
    </dsp:sp>
    <dsp:sp modelId="{61BE2C30-20A3-904F-99E0-B01B5444ED0F}">
      <dsp:nvSpPr>
        <dsp:cNvPr id="0" name=""/>
        <dsp:cNvSpPr/>
      </dsp:nvSpPr>
      <dsp:spPr>
        <a:xfrm>
          <a:off x="2997829" y="432507"/>
          <a:ext cx="1352633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Due Diligence</a:t>
          </a:r>
        </a:p>
      </dsp:txBody>
      <dsp:txXfrm>
        <a:off x="3029801" y="464479"/>
        <a:ext cx="1288689" cy="1027667"/>
      </dsp:txXfrm>
    </dsp:sp>
    <dsp:sp modelId="{AD1A600C-435A-704A-B072-892BF4799AAD}">
      <dsp:nvSpPr>
        <dsp:cNvPr id="0" name=""/>
        <dsp:cNvSpPr/>
      </dsp:nvSpPr>
      <dsp:spPr>
        <a:xfrm>
          <a:off x="4516515" y="762814"/>
          <a:ext cx="352029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516515" y="849013"/>
        <a:ext cx="246420" cy="258598"/>
      </dsp:txXfrm>
    </dsp:sp>
    <dsp:sp modelId="{28AB5449-D0A0-194C-8399-C5754EFCAECB}">
      <dsp:nvSpPr>
        <dsp:cNvPr id="0" name=""/>
        <dsp:cNvSpPr/>
      </dsp:nvSpPr>
      <dsp:spPr>
        <a:xfrm>
          <a:off x="5014670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Mitigation &amp; Contract</a:t>
          </a:r>
        </a:p>
      </dsp:txBody>
      <dsp:txXfrm>
        <a:off x="5046642" y="464479"/>
        <a:ext cx="1673944" cy="1027667"/>
      </dsp:txXfrm>
    </dsp:sp>
    <dsp:sp modelId="{23B63FD7-07F0-3740-99B3-1EA5657C01B5}">
      <dsp:nvSpPr>
        <dsp:cNvPr id="0" name=""/>
        <dsp:cNvSpPr/>
      </dsp:nvSpPr>
      <dsp:spPr>
        <a:xfrm>
          <a:off x="6904092" y="762814"/>
          <a:ext cx="321250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904092" y="849013"/>
        <a:ext cx="224875" cy="258598"/>
      </dsp:txXfrm>
    </dsp:sp>
    <dsp:sp modelId="{EB112360-1164-D947-9229-E63A6145D4DA}">
      <dsp:nvSpPr>
        <dsp:cNvPr id="0" name=""/>
        <dsp:cNvSpPr/>
      </dsp:nvSpPr>
      <dsp:spPr>
        <a:xfrm>
          <a:off x="7358693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Ongoing Monitoring</a:t>
          </a:r>
        </a:p>
      </dsp:txBody>
      <dsp:txXfrm>
        <a:off x="7390665" y="464479"/>
        <a:ext cx="1673944" cy="1027667"/>
      </dsp:txXfrm>
    </dsp:sp>
    <dsp:sp modelId="{F1EC8BA3-4E27-3145-8FCE-8746C627A7B8}">
      <dsp:nvSpPr>
        <dsp:cNvPr id="0" name=""/>
        <dsp:cNvSpPr/>
      </dsp:nvSpPr>
      <dsp:spPr>
        <a:xfrm>
          <a:off x="9270370" y="762814"/>
          <a:ext cx="368432" cy="4309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9270370" y="849013"/>
        <a:ext cx="257902" cy="258598"/>
      </dsp:txXfrm>
    </dsp:sp>
    <dsp:sp modelId="{921CDEDB-3363-DD46-8ECD-46887E638106}">
      <dsp:nvSpPr>
        <dsp:cNvPr id="0" name=""/>
        <dsp:cNvSpPr/>
      </dsp:nvSpPr>
      <dsp:spPr>
        <a:xfrm>
          <a:off x="9791737" y="432507"/>
          <a:ext cx="1737888" cy="1091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Offboarding</a:t>
          </a:r>
        </a:p>
      </dsp:txBody>
      <dsp:txXfrm>
        <a:off x="9823709" y="464479"/>
        <a:ext cx="1673944" cy="10276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DD51C4-7A90-4C2D-9C06-F85E062D228C}">
      <dsp:nvSpPr>
        <dsp:cNvPr id="0" name=""/>
        <dsp:cNvSpPr/>
      </dsp:nvSpPr>
      <dsp:spPr>
        <a:xfrm>
          <a:off x="0" y="1473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CBB6A0-B034-43B0-A44C-5482606FE799}">
      <dsp:nvSpPr>
        <dsp:cNvPr id="0" name=""/>
        <dsp:cNvSpPr/>
      </dsp:nvSpPr>
      <dsp:spPr>
        <a:xfrm>
          <a:off x="189934" y="142747"/>
          <a:ext cx="345335" cy="3453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F1F7FF-F8B6-42FA-A89C-4A79AF79F773}">
      <dsp:nvSpPr>
        <dsp:cNvPr id="0" name=""/>
        <dsp:cNvSpPr/>
      </dsp:nvSpPr>
      <dsp:spPr>
        <a:xfrm>
          <a:off x="725203" y="1473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Document</a:t>
          </a:r>
          <a:r>
            <a:rPr lang="en-US" sz="1900" kern="1200"/>
            <a:t> the Risk</a:t>
          </a:r>
        </a:p>
      </dsp:txBody>
      <dsp:txXfrm>
        <a:off x="725203" y="1473"/>
        <a:ext cx="3430864" cy="627882"/>
      </dsp:txXfrm>
    </dsp:sp>
    <dsp:sp modelId="{8E060A4B-9615-4C55-96EC-AD7E0ECF784D}">
      <dsp:nvSpPr>
        <dsp:cNvPr id="0" name=""/>
        <dsp:cNvSpPr/>
      </dsp:nvSpPr>
      <dsp:spPr>
        <a:xfrm>
          <a:off x="0" y="786326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5DD1-35D2-41E4-9FFB-C9A056CE5391}">
      <dsp:nvSpPr>
        <dsp:cNvPr id="0" name=""/>
        <dsp:cNvSpPr/>
      </dsp:nvSpPr>
      <dsp:spPr>
        <a:xfrm>
          <a:off x="189934" y="927599"/>
          <a:ext cx="345335" cy="3453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837B2-CA59-474C-8CC4-402D5E0A94B9}">
      <dsp:nvSpPr>
        <dsp:cNvPr id="0" name=""/>
        <dsp:cNvSpPr/>
      </dsp:nvSpPr>
      <dsp:spPr>
        <a:xfrm>
          <a:off x="725203" y="786326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Assess</a:t>
          </a:r>
          <a:r>
            <a:rPr lang="en-US" sz="1900" kern="1200"/>
            <a:t> Significance</a:t>
          </a:r>
        </a:p>
      </dsp:txBody>
      <dsp:txXfrm>
        <a:off x="725203" y="786326"/>
        <a:ext cx="3430864" cy="627882"/>
      </dsp:txXfrm>
    </dsp:sp>
    <dsp:sp modelId="{C5E6945D-098A-483C-B062-557DF891E68D}">
      <dsp:nvSpPr>
        <dsp:cNvPr id="0" name=""/>
        <dsp:cNvSpPr/>
      </dsp:nvSpPr>
      <dsp:spPr>
        <a:xfrm>
          <a:off x="0" y="1571179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342E8-36A6-4C8C-98B6-48EF2E711990}">
      <dsp:nvSpPr>
        <dsp:cNvPr id="0" name=""/>
        <dsp:cNvSpPr/>
      </dsp:nvSpPr>
      <dsp:spPr>
        <a:xfrm>
          <a:off x="189934" y="1712452"/>
          <a:ext cx="345335" cy="3453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B12F79-2361-4DEF-B870-1BC2AB1ACE27}">
      <dsp:nvSpPr>
        <dsp:cNvPr id="0" name=""/>
        <dsp:cNvSpPr/>
      </dsp:nvSpPr>
      <dsp:spPr>
        <a:xfrm>
          <a:off x="725203" y="1571179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with </a:t>
          </a:r>
          <a:r>
            <a:rPr lang="en-US" sz="1900" b="1" kern="1200" dirty="0"/>
            <a:t>Audit Leadership</a:t>
          </a:r>
          <a:endParaRPr lang="en-US" sz="1900" kern="1200" dirty="0"/>
        </a:p>
      </dsp:txBody>
      <dsp:txXfrm>
        <a:off x="725203" y="1571179"/>
        <a:ext cx="3430864" cy="627882"/>
      </dsp:txXfrm>
    </dsp:sp>
    <dsp:sp modelId="{2F86EB72-7E4B-4DD3-8CB7-0CCFC2FCD490}">
      <dsp:nvSpPr>
        <dsp:cNvPr id="0" name=""/>
        <dsp:cNvSpPr/>
      </dsp:nvSpPr>
      <dsp:spPr>
        <a:xfrm>
          <a:off x="0" y="2356031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6087-627E-4448-A084-4C298E611FAF}">
      <dsp:nvSpPr>
        <dsp:cNvPr id="0" name=""/>
        <dsp:cNvSpPr/>
      </dsp:nvSpPr>
      <dsp:spPr>
        <a:xfrm>
          <a:off x="189934" y="2497305"/>
          <a:ext cx="345335" cy="3453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1CE2C-0156-4E79-BF30-90C15912A2BA}">
      <dsp:nvSpPr>
        <dsp:cNvPr id="0" name=""/>
        <dsp:cNvSpPr/>
      </dsp:nvSpPr>
      <dsp:spPr>
        <a:xfrm>
          <a:off x="725203" y="2356031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Formal </a:t>
          </a:r>
          <a:r>
            <a:rPr lang="en-US" sz="1900" b="1" kern="1200" dirty="0"/>
            <a:t>Reporting</a:t>
          </a:r>
          <a:endParaRPr lang="en-US" sz="1900" kern="1200" dirty="0"/>
        </a:p>
      </dsp:txBody>
      <dsp:txXfrm>
        <a:off x="725203" y="2356031"/>
        <a:ext cx="3430864" cy="627882"/>
      </dsp:txXfrm>
    </dsp:sp>
    <dsp:sp modelId="{C72287A5-957B-4F16-BF2A-757473EF61C2}">
      <dsp:nvSpPr>
        <dsp:cNvPr id="0" name=""/>
        <dsp:cNvSpPr/>
      </dsp:nvSpPr>
      <dsp:spPr>
        <a:xfrm>
          <a:off x="0" y="3140884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F37149-4878-4102-AB49-811503342530}">
      <dsp:nvSpPr>
        <dsp:cNvPr id="0" name=""/>
        <dsp:cNvSpPr/>
      </dsp:nvSpPr>
      <dsp:spPr>
        <a:xfrm>
          <a:off x="189934" y="3282158"/>
          <a:ext cx="345335" cy="3453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FCC25C-F600-497C-9F66-36F10E0AFBE7}">
      <dsp:nvSpPr>
        <dsp:cNvPr id="0" name=""/>
        <dsp:cNvSpPr/>
      </dsp:nvSpPr>
      <dsp:spPr>
        <a:xfrm>
          <a:off x="725203" y="3140884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Engage Management</a:t>
          </a:r>
        </a:p>
      </dsp:txBody>
      <dsp:txXfrm>
        <a:off x="725203" y="3140884"/>
        <a:ext cx="3430864" cy="627882"/>
      </dsp:txXfrm>
    </dsp:sp>
    <dsp:sp modelId="{CE2DDB56-1A9A-4B1F-B0E8-76FC9DD91559}">
      <dsp:nvSpPr>
        <dsp:cNvPr id="0" name=""/>
        <dsp:cNvSpPr/>
      </dsp:nvSpPr>
      <dsp:spPr>
        <a:xfrm>
          <a:off x="0" y="3925737"/>
          <a:ext cx="4156068" cy="62788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1D0B76-41C1-4AF1-818C-47A8582F9213}">
      <dsp:nvSpPr>
        <dsp:cNvPr id="0" name=""/>
        <dsp:cNvSpPr/>
      </dsp:nvSpPr>
      <dsp:spPr>
        <a:xfrm>
          <a:off x="189934" y="4067010"/>
          <a:ext cx="345335" cy="34533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2B567-D7E2-4210-B004-6B258B9CBA35}">
      <dsp:nvSpPr>
        <dsp:cNvPr id="0" name=""/>
        <dsp:cNvSpPr/>
      </dsp:nvSpPr>
      <dsp:spPr>
        <a:xfrm>
          <a:off x="725203" y="3925737"/>
          <a:ext cx="3430864" cy="627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451" tIns="66451" rIns="66451" bIns="6645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Track Follow-up</a:t>
          </a:r>
        </a:p>
      </dsp:txBody>
      <dsp:txXfrm>
        <a:off x="725203" y="3925737"/>
        <a:ext cx="3430864" cy="6278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94596-AA04-F842-915D-A484A65E9098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6DAC9-357A-9041-8E35-D208B73255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10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ocrportal.hhs.gov/ocr/breach/breach_report.jsf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53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18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9EBCC-934F-F6BB-749A-10DC9C1BC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5FD963-B3A7-BD87-E446-3DE3B236B2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469052-8BDC-E60D-152D-6639CFDDC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E2CD90-ABE1-964A-B612-CF00DCA3B1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795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559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344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249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976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336F9-D962-DFC8-0479-6683F4D2E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640422-4EF4-BD0C-1FB0-6C6F86B48E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BC4B6D-1ABA-66B2-4738-01C7EE4892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90C1A2-734C-A5D2-F46C-48ED95C81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320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C0996-72F8-61B0-6244-62260DD2B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93F3C-BBDF-74E4-706D-62A925B407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73BDE5-CE8D-15B0-F864-8A82792F9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B7078-57B2-35F8-37A6-1F723C3F0F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506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513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938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Data from here, compiled by Patricia </a:t>
            </a:r>
            <a:r>
              <a:rPr lang="en-US" dirty="0" err="1"/>
              <a:t>Drooff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https://ocrportal.hhs.gov/ocr/breach/breach_report.jsf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451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128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895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310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336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711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5403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3247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4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829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681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4762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8775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5794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3705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887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7837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4517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438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931B3-793B-52E5-35B1-389958424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8AE72A-31D1-441C-BE9E-23DAA4EF10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A394EC-051E-F68A-9C27-3A0DAFD66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A7A69-84EA-2B43-63AD-629D908D0C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046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837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know this intuitively: Flipping a coin, we know that flipping two coins we get heads every time on average</a:t>
            </a:r>
          </a:p>
          <a:p>
            <a:r>
              <a:rPr lang="en-US" dirty="0"/>
              <a:t>Flipping coins highlights the difference between probability and expected value. When we get two heads, expected value counts both heads, probability does not. Two data breaches in a year—both were impactful.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5557-DE6C-0044-BE43-9B8C2FDE28B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66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5557-DE6C-0044-BE43-9B8C2FDE28B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446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81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352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86DAC9-357A-9041-8E35-D208B73255F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7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A91A3-8C14-C14F-9EAD-93C5DD8A7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250956-EE31-D247-8C14-9DC1D9515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ED547-EFF0-6E41-9FAC-19C4727FF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CD287-777E-5941-825E-5E63258D6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D992F-6722-9C49-B2AE-575BD8846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54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34176-7581-B54C-8113-44DFB00D7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85EFE2-3BFA-A248-9443-2C6C1EFF7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474CD-02DF-E844-B129-7FA02EE8A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F6605-0C5A-4946-BEB8-315F0025F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B49D1-790D-5949-961D-7E9CD0B7C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063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9F575C-C925-1E45-98D7-BC4CF19751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E2916A-73CC-BA47-A616-A25F9C05E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6E633-C240-D24A-8006-68F61ADC4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736EE-5B76-D443-ACA8-48ABA9376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B728E-3DDC-8C47-A40C-F9E2F3D03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2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F7079-0DC0-A84D-BF3A-6AF0040F9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6DBF62-1416-DF47-A199-8925A8FA6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0E6F1-167F-EB44-9DA2-40B32919C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B7916-0AB4-5B47-B9E9-A9B6C80C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41602-8B4C-8C46-940D-2B7CA72C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242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573BB-3EF7-DC46-A984-AC5B6918F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CFE37-FB20-FD44-97E4-670DC6DE6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5BBB8D-808B-8E4E-9716-F2E7A80A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373D8-F971-4C48-860C-CAD670951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910FF-23E1-FD42-B6DA-A87B27FC6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CD38A-1984-3941-A254-49D0EAF62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82E7A-0565-044F-9A12-6FB284D1E2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86C4F4-C278-2643-B8C6-3FEE05FB6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991D30-3CD1-9840-8A56-70D8D6EE3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9744E-CFFD-0C4C-B43D-5B1CCE0F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8802DE-44CD-054B-8152-6BA437BA2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05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6112F-A93B-9D4B-A73E-2DFA23B32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F0F6F0-4A78-0A49-9616-C12AD59E2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60D830-324F-8F45-94CE-95C53C9DBD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E5F97F-E314-9F46-809B-EA14A9C050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B6B008-5674-C74F-8891-2DEDC1BAC2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D60AAE-1B23-FE45-993B-3D4FE0502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934F61-8D84-944C-A65E-36353C4F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E6F6B2-BB08-8749-A1FF-9E9605D6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F3AC0-B086-F444-8B34-9DC0AF7CB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164E74-30AF-7748-9B7B-614F2F94E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A578FB-CF9A-E94C-923D-A38644173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34A3FE-CFB0-D148-AF82-215390AE4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777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B54F5C-6B00-5D45-A9EF-7A9D3E3D0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63BD43-CD49-3C43-8999-59B13C40A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3E9B8-631D-4842-A900-E8ECE24C4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402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677CF-80DC-7347-994A-48B18FC73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312EC-4453-D141-BB14-971130B8F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D38669-A7EC-3F45-814B-7B1569E64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C47AEB-1A6B-2241-AF2B-77B70AEB7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289FB-36A3-D44C-89BA-F7097F29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4FD527-B65C-8C46-9900-3A0C3AC6C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762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A85C1-62F2-6D4A-A015-4D52DC3B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B8607-44D0-9C4C-AACF-2014AE974B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3A4669-A8E6-C044-86F1-5F9A3CEEB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4641EB-FC24-014A-8032-CB0E60D37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3AE474-BB74-DC48-B96C-4C559176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55D5B-6563-4448-B5B3-2D60CAF34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696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9BA632-A5C3-994E-8C60-688BDEB14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C3EF5-F861-3448-B425-9C1747755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438EE-B279-D54E-B28A-D5BE360FE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0E77B-6171-6141-B6F6-535850A401C7}" type="datetimeFigureOut">
              <a:rPr lang="en-US" smtClean="0"/>
              <a:t>2/5/26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2F11E2-B6D9-244B-8DD1-CA5103C2E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370FE5-70E5-764D-818D-F7DE108448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1DA76-72CB-4745-BE7B-68FE7A1153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94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40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openxmlformats.org/officeDocument/2006/relationships/image" Target="../media/image17.png"/><Relationship Id="rId4" Type="http://schemas.openxmlformats.org/officeDocument/2006/relationships/diagramLayout" Target="../diagrams/layout9.xml"/><Relationship Id="rId9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0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EB5A8-9ADA-D9BF-1273-E4A859BD1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4C5BD5-FF35-0C22-668D-823A621835D3}"/>
              </a:ext>
            </a:extLst>
          </p:cNvPr>
          <p:cNvSpPr txBox="1"/>
          <p:nvPr/>
        </p:nvSpPr>
        <p:spPr>
          <a:xfrm>
            <a:off x="1025936" y="970601"/>
            <a:ext cx="101401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How </a:t>
            </a:r>
            <a:r>
              <a:rPr lang="en-US" sz="4400" b="1" i="1" dirty="0"/>
              <a:t>Internal Audit</a:t>
            </a:r>
            <a:r>
              <a:rPr lang="en-US" sz="4400" b="1" i="1" dirty="0">
                <a:solidFill>
                  <a:srgbClr val="4472C4"/>
                </a:solidFill>
              </a:rPr>
              <a:t> </a:t>
            </a:r>
            <a:r>
              <a:rPr lang="en-US" sz="4400" b="1" dirty="0"/>
              <a:t>can Raise Awareness </a:t>
            </a:r>
          </a:p>
          <a:p>
            <a:pPr algn="ctr"/>
            <a:r>
              <a:rPr lang="en-US" sz="4400" b="1" dirty="0"/>
              <a:t>of the Risk of a Third-Party Data Breach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62D1C-6FC9-B823-410C-D5998BEFFF4E}"/>
              </a:ext>
            </a:extLst>
          </p:cNvPr>
          <p:cNvSpPr txBox="1"/>
          <p:nvPr/>
        </p:nvSpPr>
        <p:spPr>
          <a:xfrm>
            <a:off x="1877309" y="3094725"/>
            <a:ext cx="45611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Darra Hofman, JD, MSLS, PhD</a:t>
            </a:r>
          </a:p>
          <a:p>
            <a:r>
              <a:rPr lang="en-US" sz="2400" dirty="0"/>
              <a:t>Professor, San Jose State University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FE97BC-ACE3-696D-96D5-444F3BD2486E}"/>
              </a:ext>
            </a:extLst>
          </p:cNvPr>
          <p:cNvSpPr txBox="1"/>
          <p:nvPr/>
        </p:nvSpPr>
        <p:spPr>
          <a:xfrm>
            <a:off x="7482255" y="3094725"/>
            <a:ext cx="29012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Thomas Lee, PhD </a:t>
            </a:r>
          </a:p>
          <a:p>
            <a:r>
              <a:rPr lang="en-US" sz="2400" dirty="0"/>
              <a:t>CEO, VivoSecurity Inc.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FFB5D8-9575-994C-83A3-65D4558C6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469" y="5029165"/>
            <a:ext cx="2599847" cy="11142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C20C59-4F25-026E-DCBE-313E0B37A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748" y="5143966"/>
            <a:ext cx="2513443" cy="8846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4C2D87-BF36-FA73-5E71-5F36CA4595EC}"/>
              </a:ext>
            </a:extLst>
          </p:cNvPr>
          <p:cNvSpPr txBox="1"/>
          <p:nvPr/>
        </p:nvSpPr>
        <p:spPr>
          <a:xfrm>
            <a:off x="2063223" y="6134256"/>
            <a:ext cx="800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Presented as part of the </a:t>
            </a:r>
            <a:r>
              <a:rPr lang="en-US" sz="1400" b="1" dirty="0"/>
              <a:t>Masters Program for Archives &amp; Records Administration</a:t>
            </a:r>
            <a:r>
              <a:rPr lang="en-US" sz="1400" dirty="0"/>
              <a:t> and the </a:t>
            </a:r>
          </a:p>
          <a:p>
            <a:pPr algn="ctr"/>
            <a:r>
              <a:rPr lang="en-US" sz="1400" b="1" dirty="0"/>
              <a:t>Cross‑Campus Interdisciplinary Responsible Computing Learning Experience </a:t>
            </a:r>
            <a:r>
              <a:rPr lang="en-US" sz="1400" dirty="0"/>
              <a:t>(CIRCLE) speaker series.</a:t>
            </a:r>
          </a:p>
        </p:txBody>
      </p:sp>
    </p:spTree>
    <p:extLst>
      <p:ext uri="{BB962C8B-B14F-4D97-AF65-F5344CB8AC3E}">
        <p14:creationId xmlns:p14="http://schemas.microsoft.com/office/powerpoint/2010/main" val="2206942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EFC7759-BDBB-7C17-8C7F-9A4B0422B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53" y="3778932"/>
            <a:ext cx="10843362" cy="2248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3A5E1D-3852-7342-8342-42D43E565623}"/>
              </a:ext>
            </a:extLst>
          </p:cNvPr>
          <p:cNvSpPr txBox="1"/>
          <p:nvPr/>
        </p:nvSpPr>
        <p:spPr>
          <a:xfrm>
            <a:off x="68119" y="5083925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20792E-961E-B606-1696-0A41256DD2AD}"/>
              </a:ext>
            </a:extLst>
          </p:cNvPr>
          <p:cNvSpPr txBox="1"/>
          <p:nvPr/>
        </p:nvSpPr>
        <p:spPr>
          <a:xfrm>
            <a:off x="2992554" y="225526"/>
            <a:ext cx="6206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What Can We Learn From Math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205865-B335-D313-8685-17E45B2013F3}"/>
              </a:ext>
            </a:extLst>
          </p:cNvPr>
          <p:cNvGrpSpPr/>
          <p:nvPr/>
        </p:nvGrpSpPr>
        <p:grpSpPr>
          <a:xfrm>
            <a:off x="2683565" y="1653798"/>
            <a:ext cx="7406364" cy="3030845"/>
            <a:chOff x="2670313" y="2735575"/>
            <a:chExt cx="7406364" cy="303084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0141349-C94E-F615-8C55-6ADB1574ADAF}"/>
                </a:ext>
              </a:extLst>
            </p:cNvPr>
            <p:cNvSpPr txBox="1"/>
            <p:nvPr/>
          </p:nvSpPr>
          <p:spPr>
            <a:xfrm>
              <a:off x="3900454" y="2735575"/>
              <a:ext cx="59548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We have shown—</a:t>
              </a:r>
              <a:r>
                <a:rPr lang="en-US" sz="2400" i="1" dirty="0"/>
                <a:t>with </a:t>
              </a:r>
              <a:r>
                <a:rPr lang="en-US" sz="2400" i="1" dirty="0">
                  <a:highlight>
                    <a:srgbClr val="FFFF00"/>
                  </a:highlight>
                </a:rPr>
                <a:t>basic Algebra</a:t>
              </a:r>
            </a:p>
            <a:p>
              <a:r>
                <a:rPr lang="en-US" sz="2400" dirty="0"/>
                <a:t>That both methods calculate </a:t>
              </a:r>
              <a:r>
                <a:rPr lang="en-US" sz="2400" b="1" i="1" dirty="0"/>
                <a:t>Expected Value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42201AF4-A131-F694-0AA1-7BAD4D9C49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70313" y="3566572"/>
              <a:ext cx="3591339" cy="2126962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AA18D0F-89D1-CA36-F9E5-CCB371F2442D}"/>
                </a:ext>
              </a:extLst>
            </p:cNvPr>
            <p:cNvCxnSpPr>
              <a:cxnSpLocks/>
            </p:cNvCxnSpPr>
            <p:nvPr/>
          </p:nvCxnSpPr>
          <p:spPr>
            <a:xfrm>
              <a:off x="6261652" y="3566571"/>
              <a:ext cx="3815025" cy="2199849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1298C64-CE9A-B8CE-76A4-6D6033BDBDE2}"/>
              </a:ext>
            </a:extLst>
          </p:cNvPr>
          <p:cNvSpPr txBox="1"/>
          <p:nvPr/>
        </p:nvSpPr>
        <p:spPr>
          <a:xfrm>
            <a:off x="2809889" y="4588607"/>
            <a:ext cx="529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highlight>
                  <a:srgbClr val="FFFF00"/>
                </a:highlight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58C2B5-E5D4-94F4-795F-786CFE89DB6B}"/>
              </a:ext>
            </a:extLst>
          </p:cNvPr>
          <p:cNvSpPr txBox="1"/>
          <p:nvPr/>
        </p:nvSpPr>
        <p:spPr>
          <a:xfrm>
            <a:off x="5566592" y="4578957"/>
            <a:ext cx="529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highlight>
                  <a:srgbClr val="FFFF00"/>
                </a:highlight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D3CF40-AF50-B4BF-43D1-E908444F9F56}"/>
              </a:ext>
            </a:extLst>
          </p:cNvPr>
          <p:cNvSpPr txBox="1"/>
          <p:nvPr/>
        </p:nvSpPr>
        <p:spPr>
          <a:xfrm>
            <a:off x="8802546" y="4577917"/>
            <a:ext cx="529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  <a:highlight>
                  <a:srgbClr val="FFFF00"/>
                </a:highlight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82428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7FF1D-C7D0-6E66-7694-CC222485C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50BB4FA-9EF8-7DD4-953D-918CA75B3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05" y="5230808"/>
            <a:ext cx="3717514" cy="1015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157028-A471-885D-2F89-E8529763C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129" y="871857"/>
            <a:ext cx="8055441" cy="4295459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B2EED00-25B5-B1EE-04C1-50322BD65328}"/>
              </a:ext>
            </a:extLst>
          </p:cNvPr>
          <p:cNvCxnSpPr>
            <a:cxnSpLocks/>
          </p:cNvCxnSpPr>
          <p:nvPr/>
        </p:nvCxnSpPr>
        <p:spPr>
          <a:xfrm flipH="1">
            <a:off x="3447288" y="3332194"/>
            <a:ext cx="5037061" cy="2154206"/>
          </a:xfrm>
          <a:prstGeom prst="straightConnector1">
            <a:avLst/>
          </a:prstGeom>
          <a:ln w="44450">
            <a:prstDash val="dash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84FB049-A54A-D920-D8FE-B9880B9EEFCC}"/>
              </a:ext>
            </a:extLst>
          </p:cNvPr>
          <p:cNvSpPr txBox="1"/>
          <p:nvPr/>
        </p:nvSpPr>
        <p:spPr>
          <a:xfrm>
            <a:off x="251817" y="5804597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C18D3-26EE-C824-5D87-0206424E2EA4}"/>
              </a:ext>
            </a:extLst>
          </p:cNvPr>
          <p:cNvSpPr txBox="1"/>
          <p:nvPr/>
        </p:nvSpPr>
        <p:spPr>
          <a:xfrm>
            <a:off x="3079640" y="198610"/>
            <a:ext cx="5781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A surprisingly simple formula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7E34C5-EE79-1E96-2704-F0F63814881F}"/>
              </a:ext>
            </a:extLst>
          </p:cNvPr>
          <p:cNvSpPr txBox="1"/>
          <p:nvPr/>
        </p:nvSpPr>
        <p:spPr>
          <a:xfrm>
            <a:off x="4379025" y="1440117"/>
            <a:ext cx="3433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Third part probability distributions </a:t>
            </a:r>
          </a:p>
          <a:p>
            <a:pPr algn="ctr"/>
            <a:r>
              <a:rPr lang="en-US" sz="1600" dirty="0"/>
              <a:t>for a large range of organizations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A765E5-D0B1-61B4-C835-EF25CFB05144}"/>
              </a:ext>
            </a:extLst>
          </p:cNvPr>
          <p:cNvSpPr/>
          <p:nvPr/>
        </p:nvSpPr>
        <p:spPr>
          <a:xfrm>
            <a:off x="8150743" y="894025"/>
            <a:ext cx="1098551" cy="521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35450F-3FE4-76D0-EEF6-1F523DDE2D95}"/>
              </a:ext>
            </a:extLst>
          </p:cNvPr>
          <p:cNvSpPr txBox="1"/>
          <p:nvPr/>
        </p:nvSpPr>
        <p:spPr>
          <a:xfrm>
            <a:off x="7571211" y="121435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0.039%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9655EE-5519-ECF2-5053-0947AB1F4ACF}"/>
              </a:ext>
            </a:extLst>
          </p:cNvPr>
          <p:cNvSpPr txBox="1"/>
          <p:nvPr/>
        </p:nvSpPr>
        <p:spPr>
          <a:xfrm>
            <a:off x="8571412" y="119896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0.093%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31C574-6621-EF07-C67A-6400E7BE1E2D}"/>
              </a:ext>
            </a:extLst>
          </p:cNvPr>
          <p:cNvCxnSpPr/>
          <p:nvPr/>
        </p:nvCxnSpPr>
        <p:spPr>
          <a:xfrm flipV="1">
            <a:off x="8506517" y="1198965"/>
            <a:ext cx="0" cy="33855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4719588-1FF6-29CF-92E2-A5E3BE62F89D}"/>
              </a:ext>
            </a:extLst>
          </p:cNvPr>
          <p:cNvSpPr txBox="1"/>
          <p:nvPr/>
        </p:nvSpPr>
        <p:spPr>
          <a:xfrm>
            <a:off x="8046568" y="894025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0.066%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474754-318B-3B75-5609-99844301AF3B}"/>
              </a:ext>
            </a:extLst>
          </p:cNvPr>
          <p:cNvGrpSpPr/>
          <p:nvPr/>
        </p:nvGrpSpPr>
        <p:grpSpPr>
          <a:xfrm>
            <a:off x="3485600" y="5659035"/>
            <a:ext cx="6228769" cy="646331"/>
            <a:chOff x="3485600" y="5659035"/>
            <a:chExt cx="6228769" cy="646331"/>
          </a:xfrm>
        </p:grpSpPr>
        <p:cxnSp>
          <p:nvCxnSpPr>
            <p:cNvPr id="2" name="Straight Arrow Connector 1">
              <a:extLst>
                <a:ext uri="{FF2B5EF4-FFF2-40B4-BE49-F238E27FC236}">
                  <a16:creationId xmlns:a16="http://schemas.microsoft.com/office/drawing/2014/main" id="{B254D55A-9AEE-1ED2-4B28-50C44819AFF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85600" y="5735576"/>
              <a:ext cx="2987628" cy="222909"/>
            </a:xfrm>
            <a:prstGeom prst="straightConnector1">
              <a:avLst/>
            </a:prstGeom>
            <a:ln w="44450">
              <a:solidFill>
                <a:schemeClr val="tx1"/>
              </a:solidFill>
              <a:prstDash val="solid"/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654180-9BCD-2A43-079B-9CB3B9134249}"/>
                </a:ext>
              </a:extLst>
            </p:cNvPr>
            <p:cNvSpPr txBox="1"/>
            <p:nvPr/>
          </p:nvSpPr>
          <p:spPr>
            <a:xfrm>
              <a:off x="6473228" y="5659035"/>
              <a:ext cx="3241141" cy="646331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You can calculate this yourself, see page 29 in the white paper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069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FF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175126-3090-8589-B81D-107C9EE2A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21" y="5476646"/>
            <a:ext cx="3979161" cy="10188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3C488A-67BE-6E4C-9955-8A9FF38EACC7}"/>
              </a:ext>
            </a:extLst>
          </p:cNvPr>
          <p:cNvSpPr txBox="1"/>
          <p:nvPr/>
        </p:nvSpPr>
        <p:spPr>
          <a:xfrm>
            <a:off x="4009608" y="6085129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201BA34C-83C5-F142-A038-FA1CA485F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294428"/>
              </p:ext>
            </p:extLst>
          </p:nvPr>
        </p:nvGraphicFramePr>
        <p:xfrm>
          <a:off x="287713" y="2058846"/>
          <a:ext cx="6105591" cy="25583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5565">
                  <a:extLst>
                    <a:ext uri="{9D8B030D-6E8A-4147-A177-3AD203B41FA5}">
                      <a16:colId xmlns:a16="http://schemas.microsoft.com/office/drawing/2014/main" val="3770147191"/>
                    </a:ext>
                  </a:extLst>
                </a:gridCol>
                <a:gridCol w="1947490">
                  <a:extLst>
                    <a:ext uri="{9D8B030D-6E8A-4147-A177-3AD203B41FA5}">
                      <a16:colId xmlns:a16="http://schemas.microsoft.com/office/drawing/2014/main" val="2583050451"/>
                    </a:ext>
                  </a:extLst>
                </a:gridCol>
                <a:gridCol w="2372536">
                  <a:extLst>
                    <a:ext uri="{9D8B030D-6E8A-4147-A177-3AD203B41FA5}">
                      <a16:colId xmlns:a16="http://schemas.microsoft.com/office/drawing/2014/main" val="493768587"/>
                    </a:ext>
                  </a:extLst>
                </a:gridCol>
              </a:tblGrid>
              <a:tr h="537820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  <a:p>
                      <a:pPr algn="ctr"/>
                      <a:r>
                        <a:rPr lang="en-US" sz="1600" i="1" dirty="0">
                          <a:solidFill>
                            <a:schemeClr val="tx1"/>
                          </a:solidFill>
                        </a:rPr>
                        <a:t>Number of 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2400" i="1" baseline="-25000" dirty="0">
                          <a:solidFill>
                            <a:schemeClr val="tx1"/>
                          </a:solidFill>
                        </a:rPr>
                        <a:t>ave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i="1" baseline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  <a:p>
                      <a:pPr algn="ctr"/>
                      <a:r>
                        <a:rPr lang="en-US" sz="1600" i="1" baseline="0" dirty="0">
                          <a:solidFill>
                            <a:schemeClr val="tx1"/>
                          </a:solidFill>
                        </a:rPr>
                        <a:t>Expected Value for a third-party breach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0645502"/>
                  </a:ext>
                </a:extLst>
              </a:tr>
              <a:tr h="5378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0.066%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0.66%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013017"/>
                  </a:ext>
                </a:extLst>
              </a:tr>
              <a:tr h="5378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0.066%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1.3%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7139078"/>
                  </a:ext>
                </a:extLst>
              </a:tr>
              <a:tr h="53782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0.066%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2.6%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349978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E8546D5-D93B-9148-A7BE-47B70074EFBC}"/>
              </a:ext>
            </a:extLst>
          </p:cNvPr>
          <p:cNvCxnSpPr>
            <a:cxnSpLocks/>
          </p:cNvCxnSpPr>
          <p:nvPr/>
        </p:nvCxnSpPr>
        <p:spPr>
          <a:xfrm flipH="1">
            <a:off x="4430825" y="4617186"/>
            <a:ext cx="676196" cy="94126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D6C43F1-6B1B-C04F-800F-935459950E54}"/>
              </a:ext>
            </a:extLst>
          </p:cNvPr>
          <p:cNvCxnSpPr>
            <a:cxnSpLocks/>
          </p:cNvCxnSpPr>
          <p:nvPr/>
        </p:nvCxnSpPr>
        <p:spPr>
          <a:xfrm>
            <a:off x="1186774" y="4617186"/>
            <a:ext cx="0" cy="85946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81EA47B-FB15-F841-BB1D-74B024517464}"/>
              </a:ext>
            </a:extLst>
          </p:cNvPr>
          <p:cNvSpPr txBox="1"/>
          <p:nvPr/>
        </p:nvSpPr>
        <p:spPr>
          <a:xfrm>
            <a:off x="1315271" y="362535"/>
            <a:ext cx="95614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What Math Tells us about Managing </a:t>
            </a:r>
          </a:p>
          <a:p>
            <a:pPr algn="ctr"/>
            <a:r>
              <a:rPr lang="en-US" sz="4000" b="1" dirty="0"/>
              <a:t>Third-Party Breach Risk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7A3A927-2C81-BB15-770B-333CFC7578EC}"/>
              </a:ext>
            </a:extLst>
          </p:cNvPr>
          <p:cNvCxnSpPr/>
          <p:nvPr/>
        </p:nvCxnSpPr>
        <p:spPr>
          <a:xfrm>
            <a:off x="6202351" y="3152332"/>
            <a:ext cx="0" cy="124460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EE973AE-CBEA-FA3C-6575-D6F2DD06DB6D}"/>
              </a:ext>
            </a:extLst>
          </p:cNvPr>
          <p:cNvSpPr txBox="1"/>
          <p:nvPr/>
        </p:nvSpPr>
        <p:spPr>
          <a:xfrm rot="16200000">
            <a:off x="5499452" y="3513126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Increase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611F868-683E-7FAC-CDA5-248E5F7E9E3C}"/>
              </a:ext>
            </a:extLst>
          </p:cNvPr>
          <p:cNvCxnSpPr/>
          <p:nvPr/>
        </p:nvCxnSpPr>
        <p:spPr>
          <a:xfrm>
            <a:off x="1892648" y="3152331"/>
            <a:ext cx="0" cy="124460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0CF58A5-B66A-65ED-3B57-6422143CE335}"/>
              </a:ext>
            </a:extLst>
          </p:cNvPr>
          <p:cNvSpPr txBox="1"/>
          <p:nvPr/>
        </p:nvSpPr>
        <p:spPr>
          <a:xfrm rot="16200000">
            <a:off x="1217784" y="3457864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Increase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DE341E5-0765-0230-007C-CC590D98D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06" y="1914467"/>
            <a:ext cx="5234581" cy="323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BBA1F4F-CC6C-19BD-F370-82952A2446AF}"/>
              </a:ext>
            </a:extLst>
          </p:cNvPr>
          <p:cNvSpPr txBox="1"/>
          <p:nvPr/>
        </p:nvSpPr>
        <p:spPr>
          <a:xfrm rot="16200000">
            <a:off x="3164576" y="3540601"/>
            <a:ext cx="10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Constant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1AC45C7-F4B3-66CA-4C26-B4CD235FB038}"/>
              </a:ext>
            </a:extLst>
          </p:cNvPr>
          <p:cNvGrpSpPr/>
          <p:nvPr/>
        </p:nvGrpSpPr>
        <p:grpSpPr>
          <a:xfrm>
            <a:off x="206893" y="483688"/>
            <a:ext cx="2632845" cy="2668775"/>
            <a:chOff x="206893" y="483688"/>
            <a:chExt cx="2632845" cy="2668775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D7E1ED33-FEC1-3D47-B0A8-6E39977C725F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>
              <a:off x="1523316" y="1961016"/>
              <a:ext cx="994351" cy="1191447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026AC60-0B16-B9A4-D387-37A44D2544FC}"/>
                </a:ext>
              </a:extLst>
            </p:cNvPr>
            <p:cNvSpPr txBox="1"/>
            <p:nvPr/>
          </p:nvSpPr>
          <p:spPr>
            <a:xfrm>
              <a:off x="206893" y="483688"/>
              <a:ext cx="2632845" cy="1477328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Everything in TPRM is captured in this </a:t>
              </a:r>
              <a:r>
                <a:rPr lang="en-US" b="1" dirty="0"/>
                <a:t>very low </a:t>
              </a:r>
              <a:r>
                <a:rPr lang="en-US" dirty="0"/>
                <a:t>(and </a:t>
              </a:r>
              <a:r>
                <a:rPr lang="en-US" b="1" dirty="0"/>
                <a:t>good</a:t>
              </a:r>
              <a:r>
                <a:rPr lang="en-US" dirty="0"/>
                <a:t>) number.</a:t>
              </a:r>
            </a:p>
            <a:p>
              <a:endParaRPr lang="en-US" dirty="0"/>
            </a:p>
            <a:p>
              <a:r>
                <a:rPr lang="en-US" dirty="0"/>
                <a:t>But it remains a constant.</a:t>
              </a: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E3746EF-8534-5FE0-103C-21A3D5EAFC82}"/>
              </a:ext>
            </a:extLst>
          </p:cNvPr>
          <p:cNvCxnSpPr>
            <a:cxnSpLocks/>
          </p:cNvCxnSpPr>
          <p:nvPr/>
        </p:nvCxnSpPr>
        <p:spPr>
          <a:xfrm flipH="1">
            <a:off x="2517667" y="4617186"/>
            <a:ext cx="420086" cy="85946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1FD6D74C-4BBB-2F56-3622-D2ED04129FF1}"/>
              </a:ext>
            </a:extLst>
          </p:cNvPr>
          <p:cNvSpPr txBox="1"/>
          <p:nvPr/>
        </p:nvSpPr>
        <p:spPr>
          <a:xfrm>
            <a:off x="5384752" y="4925842"/>
            <a:ext cx="6660763" cy="1569660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Math tells us: </a:t>
            </a:r>
            <a:r>
              <a:rPr lang="en-US" sz="3200" dirty="0"/>
              <a:t>current TPRM is </a:t>
            </a:r>
          </a:p>
          <a:p>
            <a:pPr algn="ctr"/>
            <a:r>
              <a:rPr lang="en-US" sz="3200" b="1" dirty="0"/>
              <a:t>NOT</a:t>
            </a:r>
            <a:r>
              <a:rPr lang="en-US" sz="3200" dirty="0"/>
              <a:t> </a:t>
            </a:r>
            <a:r>
              <a:rPr lang="en-US" sz="3200" u="sng" dirty="0"/>
              <a:t>sufficient</a:t>
            </a:r>
            <a:r>
              <a:rPr lang="en-US" sz="3200" dirty="0"/>
              <a:t> </a:t>
            </a:r>
          </a:p>
          <a:p>
            <a:pPr algn="ctr"/>
            <a:r>
              <a:rPr lang="en-US" sz="3200" dirty="0"/>
              <a:t>to manage cumulative data breach risk</a:t>
            </a:r>
          </a:p>
        </p:txBody>
      </p:sp>
    </p:spTree>
    <p:extLst>
      <p:ext uri="{BB962C8B-B14F-4D97-AF65-F5344CB8AC3E}">
        <p14:creationId xmlns:p14="http://schemas.microsoft.com/office/powerpoint/2010/main" val="405198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22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235A5C-3A59-333A-321F-C2E766F0D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05" y="5029640"/>
            <a:ext cx="3717514" cy="1015432"/>
          </a:xfrm>
          <a:prstGeom prst="rect">
            <a:avLst/>
          </a:prstGeom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CE8AD37-CC02-0D46-B624-A93A84D6A2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6708956"/>
              </p:ext>
            </p:extLst>
          </p:nvPr>
        </p:nvGraphicFramePr>
        <p:xfrm>
          <a:off x="241610" y="1380690"/>
          <a:ext cx="11537102" cy="195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D4028C5-B592-9442-BA65-793E5E40F725}"/>
              </a:ext>
            </a:extLst>
          </p:cNvPr>
          <p:cNvSpPr/>
          <p:nvPr/>
        </p:nvSpPr>
        <p:spPr>
          <a:xfrm>
            <a:off x="3145721" y="1751164"/>
            <a:ext cx="1519269" cy="1230075"/>
          </a:xfrm>
          <a:prstGeom prst="roundRect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3C488A-67BE-6E4C-9955-8A9FF38EACC7}"/>
              </a:ext>
            </a:extLst>
          </p:cNvPr>
          <p:cNvSpPr txBox="1"/>
          <p:nvPr/>
        </p:nvSpPr>
        <p:spPr>
          <a:xfrm>
            <a:off x="251817" y="5575997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ADDAF1-D296-2769-485C-1936F705ECBE}"/>
              </a:ext>
            </a:extLst>
          </p:cNvPr>
          <p:cNvSpPr txBox="1"/>
          <p:nvPr/>
        </p:nvSpPr>
        <p:spPr>
          <a:xfrm>
            <a:off x="1777624" y="348197"/>
            <a:ext cx="8192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Could Something else be Needed?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140F52-DB9C-7C4A-628D-386DB66F1B5C}"/>
              </a:ext>
            </a:extLst>
          </p:cNvPr>
          <p:cNvSpPr txBox="1"/>
          <p:nvPr/>
        </p:nvSpPr>
        <p:spPr>
          <a:xfrm>
            <a:off x="1497830" y="4143523"/>
            <a:ext cx="4598170" cy="646331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A process to manage </a:t>
            </a:r>
            <a:r>
              <a:rPr lang="en-US" b="1" i="1" dirty="0"/>
              <a:t>cumulative residual risk </a:t>
            </a:r>
            <a:r>
              <a:rPr lang="en-US" dirty="0"/>
              <a:t>is not part of the TPRM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179B00-5226-1D64-454B-F4860045EFB5}"/>
              </a:ext>
            </a:extLst>
          </p:cNvPr>
          <p:cNvSpPr txBox="1"/>
          <p:nvPr/>
        </p:nvSpPr>
        <p:spPr>
          <a:xfrm>
            <a:off x="7405341" y="4727478"/>
            <a:ext cx="3762903" cy="1077218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Data Management is also needed!</a:t>
            </a:r>
          </a:p>
        </p:txBody>
      </p:sp>
    </p:spTree>
    <p:extLst>
      <p:ext uri="{BB962C8B-B14F-4D97-AF65-F5344CB8AC3E}">
        <p14:creationId xmlns:p14="http://schemas.microsoft.com/office/powerpoint/2010/main" val="2889961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E8D323-586B-DA15-23E4-6CA98E5C1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736481"/>
              </p:ext>
            </p:extLst>
          </p:nvPr>
        </p:nvGraphicFramePr>
        <p:xfrm>
          <a:off x="1702816" y="1694476"/>
          <a:ext cx="8128000" cy="18542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23194017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271803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Third Party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034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73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MailChimp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968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Salesforce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10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33577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19F07A6-5863-9C83-5C5C-226E7AE104DA}"/>
              </a:ext>
            </a:extLst>
          </p:cNvPr>
          <p:cNvSpPr txBox="1">
            <a:spLocks/>
          </p:cNvSpPr>
          <p:nvPr/>
        </p:nvSpPr>
        <p:spPr>
          <a:xfrm>
            <a:off x="1422908" y="688216"/>
            <a:ext cx="8687816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Initial Third-Party Inventory</a:t>
            </a:r>
          </a:p>
        </p:txBody>
      </p:sp>
    </p:spTree>
    <p:extLst>
      <p:ext uri="{BB962C8B-B14F-4D97-AF65-F5344CB8AC3E}">
        <p14:creationId xmlns:p14="http://schemas.microsoft.com/office/powerpoint/2010/main" val="3174764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BC02B86D-F067-CC46-B7A2-11FA8C9FE2E7}"/>
              </a:ext>
            </a:extLst>
          </p:cNvPr>
          <p:cNvSpPr/>
          <p:nvPr/>
        </p:nvSpPr>
        <p:spPr>
          <a:xfrm>
            <a:off x="7678462" y="2004444"/>
            <a:ext cx="4206240" cy="4202854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487A536-A958-2946-AC0F-A8C1C45B0139}"/>
              </a:ext>
            </a:extLst>
          </p:cNvPr>
          <p:cNvSpPr/>
          <p:nvPr/>
        </p:nvSpPr>
        <p:spPr>
          <a:xfrm>
            <a:off x="8863372" y="4317537"/>
            <a:ext cx="1836420" cy="1800013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99C820-2F91-754D-BE5C-DFCFD54FBE18}"/>
              </a:ext>
            </a:extLst>
          </p:cNvPr>
          <p:cNvSpPr txBox="1"/>
          <p:nvPr/>
        </p:nvSpPr>
        <p:spPr>
          <a:xfrm>
            <a:off x="8960149" y="5032877"/>
            <a:ext cx="17396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100 third parties</a:t>
            </a:r>
          </a:p>
          <a:p>
            <a:pPr algn="ctr"/>
            <a:r>
              <a:rPr lang="en-US" sz="1600" dirty="0"/>
              <a:t>Can affect 1M or more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638829-638D-D14D-AA67-7413D63BDE61}"/>
              </a:ext>
            </a:extLst>
          </p:cNvPr>
          <p:cNvSpPr txBox="1"/>
          <p:nvPr/>
        </p:nvSpPr>
        <p:spPr>
          <a:xfrm>
            <a:off x="8773258" y="3058403"/>
            <a:ext cx="20518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200 third parties</a:t>
            </a:r>
          </a:p>
          <a:p>
            <a:pPr algn="ctr"/>
            <a:r>
              <a:rPr lang="en-US" sz="1600" dirty="0"/>
              <a:t>Can affect 1K to 100K</a:t>
            </a:r>
          </a:p>
        </p:txBody>
      </p:sp>
      <p:sp>
        <p:nvSpPr>
          <p:cNvPr id="22" name="Left Brace 21">
            <a:extLst>
              <a:ext uri="{FF2B5EF4-FFF2-40B4-BE49-F238E27FC236}">
                <a16:creationId xmlns:a16="http://schemas.microsoft.com/office/drawing/2014/main" id="{00742DE0-5EE5-C743-B2C6-F7F2497FB0BE}"/>
              </a:ext>
            </a:extLst>
          </p:cNvPr>
          <p:cNvSpPr/>
          <p:nvPr/>
        </p:nvSpPr>
        <p:spPr>
          <a:xfrm>
            <a:off x="7071430" y="1813097"/>
            <a:ext cx="426720" cy="4394201"/>
          </a:xfrm>
          <a:prstGeom prst="leftBrac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1F1CC0-037F-2C4A-A365-F5C9F01D1602}"/>
              </a:ext>
            </a:extLst>
          </p:cNvPr>
          <p:cNvSpPr txBox="1"/>
          <p:nvPr/>
        </p:nvSpPr>
        <p:spPr>
          <a:xfrm>
            <a:off x="5246666" y="3886304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200 + 100 = 300</a:t>
            </a: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41090AF7-28B4-2745-9D9A-9FCFC88D5C18}"/>
              </a:ext>
            </a:extLst>
          </p:cNvPr>
          <p:cNvSpPr/>
          <p:nvPr/>
        </p:nvSpPr>
        <p:spPr>
          <a:xfrm>
            <a:off x="8346538" y="4317537"/>
            <a:ext cx="426720" cy="1800013"/>
          </a:xfrm>
          <a:prstGeom prst="leftBrac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BA640F-78E9-0047-BA8D-2E0F59877104}"/>
              </a:ext>
            </a:extLst>
          </p:cNvPr>
          <p:cNvSpPr txBox="1"/>
          <p:nvPr/>
        </p:nvSpPr>
        <p:spPr>
          <a:xfrm>
            <a:off x="7713865" y="5032877"/>
            <a:ext cx="5357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26B14E-3580-BC48-A421-BA2310818A9B}"/>
              </a:ext>
            </a:extLst>
          </p:cNvPr>
          <p:cNvSpPr txBox="1"/>
          <p:nvPr/>
        </p:nvSpPr>
        <p:spPr>
          <a:xfrm>
            <a:off x="4911671" y="3563158"/>
            <a:ext cx="2350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Can expose 1K or more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4CB760-8E4C-5140-BD64-3B2D169314E6}"/>
              </a:ext>
            </a:extLst>
          </p:cNvPr>
          <p:cNvSpPr txBox="1"/>
          <p:nvPr/>
        </p:nvSpPr>
        <p:spPr>
          <a:xfrm>
            <a:off x="4911671" y="3243118"/>
            <a:ext cx="2200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1K+</a:t>
            </a:r>
            <a:r>
              <a:rPr lang="en-US" sz="2400" dirty="0"/>
              <a:t> </a:t>
            </a:r>
            <a:r>
              <a:rPr lang="en-US" dirty="0"/>
              <a:t>people affected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C123F6AB-603A-0642-816A-72C56A2703FD}"/>
              </a:ext>
            </a:extLst>
          </p:cNvPr>
          <p:cNvSpPr txBox="1">
            <a:spLocks/>
          </p:cNvSpPr>
          <p:nvPr/>
        </p:nvSpPr>
        <p:spPr>
          <a:xfrm>
            <a:off x="2519685" y="267592"/>
            <a:ext cx="7428657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Organize and Calculate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1977B04-FA10-E178-F2D2-E3FA300C6899}"/>
              </a:ext>
            </a:extLst>
          </p:cNvPr>
          <p:cNvGrpSpPr/>
          <p:nvPr/>
        </p:nvGrpSpPr>
        <p:grpSpPr>
          <a:xfrm>
            <a:off x="5998363" y="4437157"/>
            <a:ext cx="2433812" cy="679451"/>
            <a:chOff x="4033738" y="4880765"/>
            <a:chExt cx="2433812" cy="67945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C647DC8-F57A-1A18-6C22-32BFAD4551AA}"/>
                </a:ext>
              </a:extLst>
            </p:cNvPr>
            <p:cNvSpPr/>
            <p:nvPr/>
          </p:nvSpPr>
          <p:spPr>
            <a:xfrm>
              <a:off x="4751840" y="5003916"/>
              <a:ext cx="1680268" cy="55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D7ECD01-EA72-DD40-9B7D-5CB83E0BE579}"/>
                </a:ext>
              </a:extLst>
            </p:cNvPr>
            <p:cNvSpPr txBox="1"/>
            <p:nvPr/>
          </p:nvSpPr>
          <p:spPr>
            <a:xfrm>
              <a:off x="4033738" y="4880765"/>
              <a:ext cx="23015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1M+ </a:t>
              </a:r>
              <a:r>
                <a:rPr lang="en-US" dirty="0"/>
                <a:t>people affected</a:t>
              </a:r>
              <a:endParaRPr lang="en-US" b="1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6C2DA64-21C5-D141-A69A-929510B33855}"/>
                </a:ext>
              </a:extLst>
            </p:cNvPr>
            <p:cNvSpPr txBox="1"/>
            <p:nvPr/>
          </p:nvSpPr>
          <p:spPr>
            <a:xfrm>
              <a:off x="4040347" y="5190884"/>
              <a:ext cx="24272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Can expose 1M or more</a:t>
              </a:r>
            </a:p>
          </p:txBody>
        </p:sp>
      </p:grpSp>
      <p:graphicFrame>
        <p:nvGraphicFramePr>
          <p:cNvPr id="8" name="Table 10">
            <a:extLst>
              <a:ext uri="{FF2B5EF4-FFF2-40B4-BE49-F238E27FC236}">
                <a16:creationId xmlns:a16="http://schemas.microsoft.com/office/drawing/2014/main" id="{381F462B-090C-2E75-B178-CE5FC0F8FC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844807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20% (5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7% (15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470B4F56-EA0A-0E7C-4955-BC9F7057D07F}"/>
              </a:ext>
            </a:extLst>
          </p:cNvPr>
          <p:cNvSpPr/>
          <p:nvPr/>
        </p:nvSpPr>
        <p:spPr>
          <a:xfrm>
            <a:off x="2995495" y="2777756"/>
            <a:ext cx="1686680" cy="3882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30C1FA-C7D7-8EA0-5442-E7A636B6AB51}"/>
              </a:ext>
            </a:extLst>
          </p:cNvPr>
          <p:cNvSpPr txBox="1"/>
          <p:nvPr/>
        </p:nvSpPr>
        <p:spPr>
          <a:xfrm>
            <a:off x="837430" y="1111201"/>
            <a:ext cx="2383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Traditional TPRM</a:t>
            </a:r>
          </a:p>
        </p:txBody>
      </p:sp>
    </p:spTree>
    <p:extLst>
      <p:ext uri="{BB962C8B-B14F-4D97-AF65-F5344CB8AC3E}">
        <p14:creationId xmlns:p14="http://schemas.microsoft.com/office/powerpoint/2010/main" val="1727686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620E5-B1F6-2402-7002-494540E43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6E632431-1783-BAD0-1C69-81596CD219BC}"/>
              </a:ext>
            </a:extLst>
          </p:cNvPr>
          <p:cNvSpPr txBox="1">
            <a:spLocks/>
          </p:cNvSpPr>
          <p:nvPr/>
        </p:nvSpPr>
        <p:spPr>
          <a:xfrm>
            <a:off x="2519685" y="267592"/>
            <a:ext cx="7428657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Organize and Calculate</a:t>
            </a:r>
          </a:p>
        </p:txBody>
      </p:sp>
      <p:graphicFrame>
        <p:nvGraphicFramePr>
          <p:cNvPr id="8" name="Table 10">
            <a:extLst>
              <a:ext uri="{FF2B5EF4-FFF2-40B4-BE49-F238E27FC236}">
                <a16:creationId xmlns:a16="http://schemas.microsoft.com/office/drawing/2014/main" id="{A271EB7C-F999-8820-68E4-49FC73CAF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852144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?% (?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?% (?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58F2371-AD26-ADAC-84C7-67754FE33CF3}"/>
              </a:ext>
            </a:extLst>
          </p:cNvPr>
          <p:cNvSpPr txBox="1"/>
          <p:nvPr/>
        </p:nvSpPr>
        <p:spPr>
          <a:xfrm>
            <a:off x="9045555" y="763295"/>
            <a:ext cx="875561" cy="369332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0.066%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0F8615D-E22C-D277-4B05-A6F9A7B3E995}"/>
                  </a:ext>
                </a:extLst>
              </p:cNvPr>
              <p:cNvSpPr txBox="1"/>
              <p:nvPr/>
            </p:nvSpPr>
            <p:spPr>
              <a:xfrm>
                <a:off x="6698667" y="955603"/>
                <a:ext cx="3054491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𝑎𝑣𝑒</m:t>
                          </m:r>
                        </m:sub>
                      </m:sSub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0F8615D-E22C-D277-4B05-A6F9A7B3E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667" y="955603"/>
                <a:ext cx="3054491" cy="677108"/>
              </a:xfrm>
              <a:prstGeom prst="rect">
                <a:avLst/>
              </a:prstGeom>
              <a:blipFill>
                <a:blip r:embed="rId5"/>
                <a:stretch>
                  <a:fillRect l="-3734" b="-9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725790A-598B-C09F-4144-F90CBF74D95E}"/>
                  </a:ext>
                </a:extLst>
              </p:cNvPr>
              <p:cNvSpPr txBox="1"/>
              <p:nvPr/>
            </p:nvSpPr>
            <p:spPr>
              <a:xfrm>
                <a:off x="5932200" y="1685319"/>
                <a:ext cx="4573688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𝐹𝑟𝑒𝑞𝑢𝑒𝑛𝑐𝑦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725790A-598B-C09F-4144-F90CBF74D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200" y="1685319"/>
                <a:ext cx="4573688" cy="677108"/>
              </a:xfrm>
              <a:prstGeom prst="rect">
                <a:avLst/>
              </a:prstGeom>
              <a:blipFill>
                <a:blip r:embed="rId6"/>
                <a:stretch>
                  <a:fillRect l="-3601" t="-167273" r="-5540" b="-24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B42CD21E-BD56-B9DF-7864-630B183EC729}"/>
              </a:ext>
            </a:extLst>
          </p:cNvPr>
          <p:cNvSpPr txBox="1"/>
          <p:nvPr/>
        </p:nvSpPr>
        <p:spPr>
          <a:xfrm>
            <a:off x="6653125" y="1449484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pic>
        <p:nvPicPr>
          <p:cNvPr id="30" name="Screen Recording 300 &amp; 100 x 0p066 no sound">
            <a:hlinkClick r:id="" action="ppaction://media"/>
            <a:extLst>
              <a:ext uri="{FF2B5EF4-FFF2-40B4-BE49-F238E27FC236}">
                <a16:creationId xmlns:a16="http://schemas.microsoft.com/office/drawing/2014/main" id="{5DDE290E-423F-838E-1D35-D3795DB305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19218" y="2454654"/>
            <a:ext cx="7137400" cy="434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9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958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BED40-C4CC-2406-03A5-B9FFF2E04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CD0E87B6-D823-A17D-6FEC-3215FD72922F}"/>
              </a:ext>
            </a:extLst>
          </p:cNvPr>
          <p:cNvSpPr txBox="1">
            <a:spLocks/>
          </p:cNvSpPr>
          <p:nvPr/>
        </p:nvSpPr>
        <p:spPr>
          <a:xfrm>
            <a:off x="2519685" y="267592"/>
            <a:ext cx="7428657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Organize and Calculate</a:t>
            </a:r>
          </a:p>
        </p:txBody>
      </p:sp>
      <p:graphicFrame>
        <p:nvGraphicFramePr>
          <p:cNvPr id="8" name="Table 10">
            <a:extLst>
              <a:ext uri="{FF2B5EF4-FFF2-40B4-BE49-F238E27FC236}">
                <a16:creationId xmlns:a16="http://schemas.microsoft.com/office/drawing/2014/main" id="{DAED4458-9294-BC69-97AC-1F60F6BDDD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276249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20% (5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7% (15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3B22D995-5BC7-8AEC-C624-2434F30BDB7D}"/>
              </a:ext>
            </a:extLst>
          </p:cNvPr>
          <p:cNvGrpSpPr/>
          <p:nvPr/>
        </p:nvGrpSpPr>
        <p:grpSpPr>
          <a:xfrm>
            <a:off x="3348000" y="2749158"/>
            <a:ext cx="4107006" cy="3342042"/>
            <a:chOff x="1589703" y="2533158"/>
            <a:chExt cx="4107006" cy="3342042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E69A2395-B2AF-4264-1346-D827C509E144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1589703" y="3179489"/>
              <a:ext cx="2886013" cy="2695711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4B783B6-91BE-D5C0-41E9-6721F05CF74E}"/>
                </a:ext>
              </a:extLst>
            </p:cNvPr>
            <p:cNvSpPr txBox="1"/>
            <p:nvPr/>
          </p:nvSpPr>
          <p:spPr>
            <a:xfrm>
              <a:off x="3254722" y="2533158"/>
              <a:ext cx="2441987" cy="646331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50% chance in 7-years</a:t>
              </a:r>
            </a:p>
            <a:p>
              <a:r>
                <a:rPr lang="en-US" dirty="0"/>
                <a:t>30% chance in 4.5 years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012E51B-D382-5AD5-D63F-B453E290DA1D}"/>
              </a:ext>
            </a:extLst>
          </p:cNvPr>
          <p:cNvSpPr txBox="1"/>
          <p:nvPr/>
        </p:nvSpPr>
        <p:spPr>
          <a:xfrm>
            <a:off x="837430" y="1111201"/>
            <a:ext cx="2383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Traditional TPRM</a:t>
            </a:r>
          </a:p>
        </p:txBody>
      </p:sp>
    </p:spTree>
    <p:extLst>
      <p:ext uri="{BB962C8B-B14F-4D97-AF65-F5344CB8AC3E}">
        <p14:creationId xmlns:p14="http://schemas.microsoft.com/office/powerpoint/2010/main" val="296787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0">
            <a:extLst>
              <a:ext uri="{FF2B5EF4-FFF2-40B4-BE49-F238E27FC236}">
                <a16:creationId xmlns:a16="http://schemas.microsoft.com/office/drawing/2014/main" id="{007BABA1-C7AA-D871-6D41-2D65CB479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500365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20% (5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7% (15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01C2B30C-C52D-C915-484D-93E2E3641D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207250"/>
              </p:ext>
            </p:extLst>
          </p:nvPr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C0DE3F0-8061-CA8B-3F7C-460D46F59209}"/>
              </a:ext>
            </a:extLst>
          </p:cNvPr>
          <p:cNvSpPr txBox="1"/>
          <p:nvPr/>
        </p:nvSpPr>
        <p:spPr>
          <a:xfrm>
            <a:off x="2642616" y="53892"/>
            <a:ext cx="7263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/>
              <a:t>Pro forma</a:t>
            </a:r>
            <a:r>
              <a:rPr lang="en-US" sz="3600" b="1" dirty="0"/>
              <a:t> Organization’s </a:t>
            </a:r>
            <a:r>
              <a:rPr lang="en-US" sz="3600" b="1" dirty="0">
                <a:highlight>
                  <a:srgbClr val="FFFF00"/>
                </a:highlight>
              </a:rPr>
              <a:t>Transition</a:t>
            </a:r>
            <a:r>
              <a:rPr lang="en-US" sz="3600" b="1" dirty="0"/>
              <a:t>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684543-8C6A-7C4C-D97D-619C964AB886}"/>
              </a:ext>
            </a:extLst>
          </p:cNvPr>
          <p:cNvSpPr txBox="1"/>
          <p:nvPr/>
        </p:nvSpPr>
        <p:spPr>
          <a:xfrm>
            <a:off x="1773125" y="774499"/>
            <a:ext cx="2383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Traditional TPRM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371A12-86C6-F967-7F92-2E400F80F8A2}"/>
              </a:ext>
            </a:extLst>
          </p:cNvPr>
          <p:cNvCxnSpPr>
            <a:cxnSpLocks/>
          </p:cNvCxnSpPr>
          <p:nvPr/>
        </p:nvCxnSpPr>
        <p:spPr>
          <a:xfrm>
            <a:off x="6096000" y="850392"/>
            <a:ext cx="0" cy="56305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66316EE-4874-6A09-50D7-41AEC92E2E37}"/>
              </a:ext>
            </a:extLst>
          </p:cNvPr>
          <p:cNvSpPr txBox="1"/>
          <p:nvPr/>
        </p:nvSpPr>
        <p:spPr>
          <a:xfrm>
            <a:off x="7175840" y="703525"/>
            <a:ext cx="3615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TPRM + </a:t>
            </a:r>
            <a:r>
              <a:rPr lang="en-US" sz="2400" b="1" dirty="0">
                <a:highlight>
                  <a:srgbClr val="FFFF00"/>
                </a:highlight>
              </a:rPr>
              <a:t>Data Management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C3C3F2-4BE7-5FC4-8A89-CBCBD55C7B65}"/>
              </a:ext>
            </a:extLst>
          </p:cNvPr>
          <p:cNvSpPr/>
          <p:nvPr/>
        </p:nvSpPr>
        <p:spPr>
          <a:xfrm>
            <a:off x="7589985" y="4544568"/>
            <a:ext cx="4305632" cy="203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95A078-3747-7ACA-28CF-50081C613F17}"/>
              </a:ext>
            </a:extLst>
          </p:cNvPr>
          <p:cNvSpPr/>
          <p:nvPr/>
        </p:nvSpPr>
        <p:spPr>
          <a:xfrm>
            <a:off x="10208938" y="2784050"/>
            <a:ext cx="1686680" cy="203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B887B4D-A857-3DB6-6716-62E78CE8B4D8}"/>
              </a:ext>
            </a:extLst>
          </p:cNvPr>
          <p:cNvCxnSpPr>
            <a:cxnSpLocks/>
          </p:cNvCxnSpPr>
          <p:nvPr/>
        </p:nvCxnSpPr>
        <p:spPr>
          <a:xfrm>
            <a:off x="4716000" y="3950208"/>
            <a:ext cx="2590056" cy="0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608194D-DE2E-5DA4-9B42-C8A140E184E4}"/>
              </a:ext>
            </a:extLst>
          </p:cNvPr>
          <p:cNvSpPr txBox="1"/>
          <p:nvPr/>
        </p:nvSpPr>
        <p:spPr>
          <a:xfrm>
            <a:off x="5001210" y="3242154"/>
            <a:ext cx="197691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After adding </a:t>
            </a:r>
          </a:p>
          <a:p>
            <a:pPr algn="ctr"/>
            <a:r>
              <a:rPr lang="en-US" dirty="0"/>
              <a:t>Data Management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0D37AA-63A0-7105-4C0F-594A40B61E0B}"/>
              </a:ext>
            </a:extLst>
          </p:cNvPr>
          <p:cNvGrpSpPr/>
          <p:nvPr/>
        </p:nvGrpSpPr>
        <p:grpSpPr>
          <a:xfrm>
            <a:off x="353788" y="1406142"/>
            <a:ext cx="5597755" cy="646331"/>
            <a:chOff x="353788" y="1406142"/>
            <a:chExt cx="5597755" cy="6463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D90EF2D-ED2C-D065-9EEC-8AB60045644F}"/>
                </a:ext>
              </a:extLst>
            </p:cNvPr>
            <p:cNvSpPr txBox="1"/>
            <p:nvPr/>
          </p:nvSpPr>
          <p:spPr>
            <a:xfrm>
              <a:off x="1928978" y="1406142"/>
              <a:ext cx="40225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Most think it’s a </a:t>
              </a:r>
              <a:r>
                <a:rPr lang="en-US" b="1" dirty="0"/>
                <a:t>weakest link</a:t>
              </a:r>
              <a:r>
                <a:rPr lang="en-US" dirty="0"/>
                <a:t> problem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F4C852-4FFE-0BFA-B942-F014A76ED059}"/>
                </a:ext>
              </a:extLst>
            </p:cNvPr>
            <p:cNvSpPr txBox="1"/>
            <p:nvPr/>
          </p:nvSpPr>
          <p:spPr>
            <a:xfrm>
              <a:off x="353788" y="1406142"/>
              <a:ext cx="15751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How risk is understood: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E943F49-3B81-F578-8E16-80242E94D75A}"/>
              </a:ext>
            </a:extLst>
          </p:cNvPr>
          <p:cNvSpPr txBox="1"/>
          <p:nvPr/>
        </p:nvSpPr>
        <p:spPr>
          <a:xfrm>
            <a:off x="6462078" y="1406141"/>
            <a:ext cx="5406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Probability increases with the number of third parties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6ED79F-7998-5254-C6CF-2D01078A9CC3}"/>
              </a:ext>
            </a:extLst>
          </p:cNvPr>
          <p:cNvSpPr txBox="1"/>
          <p:nvPr/>
        </p:nvSpPr>
        <p:spPr>
          <a:xfrm>
            <a:off x="6462077" y="2166904"/>
            <a:ext cx="5505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Management sets </a:t>
            </a:r>
            <a:r>
              <a:rPr lang="en-US" b="1" dirty="0"/>
              <a:t>probability thresholds</a:t>
            </a:r>
            <a:r>
              <a:rPr lang="en-US" dirty="0"/>
              <a:t>, limit third parties with large amount of data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AC786AD-BD58-CAF3-3A33-D5BB668E30BA}"/>
              </a:ext>
            </a:extLst>
          </p:cNvPr>
          <p:cNvGrpSpPr/>
          <p:nvPr/>
        </p:nvGrpSpPr>
        <p:grpSpPr>
          <a:xfrm>
            <a:off x="353788" y="2166904"/>
            <a:ext cx="5296389" cy="646331"/>
            <a:chOff x="353788" y="2166904"/>
            <a:chExt cx="5296389" cy="646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9C9066-808C-2D73-E41D-594EC246A372}"/>
                </a:ext>
              </a:extLst>
            </p:cNvPr>
            <p:cNvSpPr txBox="1"/>
            <p:nvPr/>
          </p:nvSpPr>
          <p:spPr>
            <a:xfrm>
              <a:off x="1928967" y="2166904"/>
              <a:ext cx="37212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Look for the </a:t>
              </a:r>
              <a:r>
                <a:rPr lang="en-US" b="1" dirty="0"/>
                <a:t>weakest link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C63E3D4-5685-30F7-852C-AF66729EBB67}"/>
                </a:ext>
              </a:extLst>
            </p:cNvPr>
            <p:cNvSpPr txBox="1"/>
            <p:nvPr/>
          </p:nvSpPr>
          <p:spPr>
            <a:xfrm>
              <a:off x="353788" y="2166904"/>
              <a:ext cx="15751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How risk is managed: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58EB81B-34C7-A5EC-0034-8F9A99326DBB}"/>
              </a:ext>
            </a:extLst>
          </p:cNvPr>
          <p:cNvGrpSpPr/>
          <p:nvPr/>
        </p:nvGrpSpPr>
        <p:grpSpPr>
          <a:xfrm>
            <a:off x="669851" y="4115328"/>
            <a:ext cx="7812227" cy="1141298"/>
            <a:chOff x="669851" y="4115328"/>
            <a:chExt cx="7812227" cy="1141298"/>
          </a:xfrm>
        </p:grpSpPr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4EBF0C70-C1F7-E320-7595-86E2BFC106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7806" y="4302729"/>
              <a:ext cx="6487449" cy="23603"/>
            </a:xfrm>
            <a:prstGeom prst="straightConnector1">
              <a:avLst/>
            </a:prstGeom>
            <a:ln w="50800">
              <a:solidFill>
                <a:schemeClr val="tx1">
                  <a:alpha val="50000"/>
                </a:schemeClr>
              </a:solidFill>
              <a:prstDash val="sys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D299451-7A57-25CF-2320-0DFC62EE51D8}"/>
                </a:ext>
              </a:extLst>
            </p:cNvPr>
            <p:cNvSpPr txBox="1"/>
            <p:nvPr/>
          </p:nvSpPr>
          <p:spPr>
            <a:xfrm>
              <a:off x="4915504" y="4333296"/>
              <a:ext cx="2390552" cy="923330"/>
            </a:xfrm>
            <a:prstGeom prst="rect">
              <a:avLst/>
            </a:prstGeom>
            <a:solidFill>
              <a:schemeClr val="bg1"/>
            </a:solidFill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Organizations often expose much more data than they need to.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2BB6D00-44C5-0D76-9CED-4DB1C5D4A734}"/>
                </a:ext>
              </a:extLst>
            </p:cNvPr>
            <p:cNvSpPr/>
            <p:nvPr/>
          </p:nvSpPr>
          <p:spPr>
            <a:xfrm>
              <a:off x="669851" y="4115328"/>
              <a:ext cx="616689" cy="414670"/>
            </a:xfrm>
            <a:prstGeom prst="ellipse">
              <a:avLst/>
            </a:prstGeom>
            <a:noFill/>
            <a:ln w="41275"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9F1CECD-9C65-26EB-AC97-2F76A9022B16}"/>
                </a:ext>
              </a:extLst>
            </p:cNvPr>
            <p:cNvSpPr/>
            <p:nvPr/>
          </p:nvSpPr>
          <p:spPr>
            <a:xfrm>
              <a:off x="7865389" y="4119265"/>
              <a:ext cx="616689" cy="414670"/>
            </a:xfrm>
            <a:prstGeom prst="ellipse">
              <a:avLst/>
            </a:prstGeom>
            <a:noFill/>
            <a:ln w="41275">
              <a:solidFill>
                <a:schemeClr val="accent1">
                  <a:shade val="15000"/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541E213-59D1-92F1-F1B3-C284776169A6}"/>
              </a:ext>
            </a:extLst>
          </p:cNvPr>
          <p:cNvGrpSpPr/>
          <p:nvPr/>
        </p:nvGrpSpPr>
        <p:grpSpPr>
          <a:xfrm>
            <a:off x="8410134" y="1667101"/>
            <a:ext cx="3158085" cy="2113012"/>
            <a:chOff x="8410134" y="1667101"/>
            <a:chExt cx="3158085" cy="2113012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DFDB931C-AC9C-226B-28C9-9830F35BED3A}"/>
                </a:ext>
              </a:extLst>
            </p:cNvPr>
            <p:cNvCxnSpPr>
              <a:cxnSpLocks/>
              <a:stCxn id="56" idx="2"/>
            </p:cNvCxnSpPr>
            <p:nvPr/>
          </p:nvCxnSpPr>
          <p:spPr>
            <a:xfrm flipH="1">
              <a:off x="8410134" y="2867430"/>
              <a:ext cx="1658897" cy="912683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ED8D030-B8EC-69FD-EA75-379AE61B72C6}"/>
                </a:ext>
              </a:extLst>
            </p:cNvPr>
            <p:cNvSpPr txBox="1"/>
            <p:nvPr/>
          </p:nvSpPr>
          <p:spPr>
            <a:xfrm>
              <a:off x="8569842" y="1667101"/>
              <a:ext cx="2998377" cy="1200329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Organizations can confidently use more third parties, when the risk is understood and managed.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264800D-9A51-CFFB-3F7A-3845C20D2633}"/>
              </a:ext>
            </a:extLst>
          </p:cNvPr>
          <p:cNvGrpSpPr/>
          <p:nvPr/>
        </p:nvGrpSpPr>
        <p:grpSpPr>
          <a:xfrm>
            <a:off x="6792356" y="4678852"/>
            <a:ext cx="4981352" cy="2031325"/>
            <a:chOff x="6792356" y="4678852"/>
            <a:chExt cx="4981352" cy="2031325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910B721-01D2-9BE2-A160-131FA1E77D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92356" y="5155218"/>
              <a:ext cx="921422" cy="593281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35D3C70-5A63-2522-3BE2-A97CC49F346F}"/>
                </a:ext>
              </a:extLst>
            </p:cNvPr>
            <p:cNvSpPr txBox="1"/>
            <p:nvPr/>
          </p:nvSpPr>
          <p:spPr>
            <a:xfrm>
              <a:off x="7711893" y="4678852"/>
              <a:ext cx="4061815" cy="2031325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For example: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Using the unencrypted (and cheaper) version of Salesforce,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Having unencrypted database servers in AWS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Using multiple companies that offer the same service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222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2EF89-3F16-C79C-AE13-F930947A3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0">
            <a:extLst>
              <a:ext uri="{FF2B5EF4-FFF2-40B4-BE49-F238E27FC236}">
                <a16:creationId xmlns:a16="http://schemas.microsoft.com/office/drawing/2014/main" id="{5ABE954E-7344-E3C5-A08A-77CBF3364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745417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20% (5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7% (15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CC9E891E-EDC3-5BDA-EA00-D264B2087D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834650"/>
              </p:ext>
            </p:extLst>
          </p:nvPr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9210990-4B2F-9572-8722-6A4E82C619CC}"/>
              </a:ext>
            </a:extLst>
          </p:cNvPr>
          <p:cNvSpPr txBox="1"/>
          <p:nvPr/>
        </p:nvSpPr>
        <p:spPr>
          <a:xfrm>
            <a:off x="2642616" y="53892"/>
            <a:ext cx="7263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/>
              <a:t>Pro forma</a:t>
            </a:r>
            <a:r>
              <a:rPr lang="en-US" sz="3600" b="1" dirty="0"/>
              <a:t> Organization’s Transition…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82A927E-A4F6-1DCF-7E07-307A65580637}"/>
              </a:ext>
            </a:extLst>
          </p:cNvPr>
          <p:cNvCxnSpPr>
            <a:cxnSpLocks/>
          </p:cNvCxnSpPr>
          <p:nvPr/>
        </p:nvCxnSpPr>
        <p:spPr>
          <a:xfrm>
            <a:off x="6096000" y="850392"/>
            <a:ext cx="0" cy="56305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8E72837-89A4-8CD3-8F27-CD5E3EF634B6}"/>
              </a:ext>
            </a:extLst>
          </p:cNvPr>
          <p:cNvSpPr txBox="1"/>
          <p:nvPr/>
        </p:nvSpPr>
        <p:spPr>
          <a:xfrm>
            <a:off x="7175840" y="703525"/>
            <a:ext cx="381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TPRM + Data Management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D3147D-BDFC-B5F6-D6B8-A3BD9E8CA0D0}"/>
              </a:ext>
            </a:extLst>
          </p:cNvPr>
          <p:cNvGrpSpPr/>
          <p:nvPr/>
        </p:nvGrpSpPr>
        <p:grpSpPr>
          <a:xfrm>
            <a:off x="7986506" y="2021551"/>
            <a:ext cx="2441987" cy="3976913"/>
            <a:chOff x="7986506" y="2021551"/>
            <a:chExt cx="2441987" cy="3976913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FC8749DA-DDA5-4F96-7119-7B95945768D6}"/>
                </a:ext>
              </a:extLst>
            </p:cNvPr>
            <p:cNvCxnSpPr>
              <a:cxnSpLocks/>
              <a:stCxn id="28" idx="2"/>
            </p:cNvCxnSpPr>
            <p:nvPr/>
          </p:nvCxnSpPr>
          <p:spPr>
            <a:xfrm>
              <a:off x="9207500" y="2667882"/>
              <a:ext cx="1220993" cy="3330582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E7B2B52-BDF4-1E6D-78E3-43F8BE1857D7}"/>
                </a:ext>
              </a:extLst>
            </p:cNvPr>
            <p:cNvSpPr txBox="1"/>
            <p:nvPr/>
          </p:nvSpPr>
          <p:spPr>
            <a:xfrm>
              <a:off x="7986506" y="2021551"/>
              <a:ext cx="2441987" cy="646331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50% chance in 50-years</a:t>
              </a:r>
            </a:p>
            <a:p>
              <a:r>
                <a:rPr lang="en-US" dirty="0"/>
                <a:t>30% chance in 30-years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E3C8EC0-B023-D985-9C3A-258702ED5D91}"/>
              </a:ext>
            </a:extLst>
          </p:cNvPr>
          <p:cNvGrpSpPr/>
          <p:nvPr/>
        </p:nvGrpSpPr>
        <p:grpSpPr>
          <a:xfrm>
            <a:off x="3348000" y="2749158"/>
            <a:ext cx="4107006" cy="3342042"/>
            <a:chOff x="1589703" y="2533158"/>
            <a:chExt cx="4107006" cy="3342042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A142DF7-027A-F26A-F9F0-273874077147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 flipH="1">
              <a:off x="1589703" y="3179489"/>
              <a:ext cx="2886013" cy="2695711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1DD617-3931-7250-493C-A111FB4CD01F}"/>
                </a:ext>
              </a:extLst>
            </p:cNvPr>
            <p:cNvSpPr txBox="1"/>
            <p:nvPr/>
          </p:nvSpPr>
          <p:spPr>
            <a:xfrm>
              <a:off x="3254722" y="2533158"/>
              <a:ext cx="2441987" cy="646331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50% chance in 7-years</a:t>
              </a:r>
            </a:p>
            <a:p>
              <a:r>
                <a:rPr lang="en-US" dirty="0"/>
                <a:t>30% chance in 4.5 years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1D29CF-8B76-410C-2A56-32313FC8E423}"/>
              </a:ext>
            </a:extLst>
          </p:cNvPr>
          <p:cNvSpPr txBox="1"/>
          <p:nvPr/>
        </p:nvSpPr>
        <p:spPr>
          <a:xfrm>
            <a:off x="1773125" y="774499"/>
            <a:ext cx="2383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Traditional TPRM</a:t>
            </a:r>
          </a:p>
        </p:txBody>
      </p:sp>
    </p:spTree>
    <p:extLst>
      <p:ext uri="{BB962C8B-B14F-4D97-AF65-F5344CB8AC3E}">
        <p14:creationId xmlns:p14="http://schemas.microsoft.com/office/powerpoint/2010/main" val="3152515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C2307C-6C7B-ADD3-E810-5BA337451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488236"/>
              </p:ext>
            </p:extLst>
          </p:nvPr>
        </p:nvGraphicFramePr>
        <p:xfrm>
          <a:off x="478465" y="2580362"/>
          <a:ext cx="11344939" cy="371411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213185">
                  <a:extLst>
                    <a:ext uri="{9D8B030D-6E8A-4147-A177-3AD203B41FA5}">
                      <a16:colId xmlns:a16="http://schemas.microsoft.com/office/drawing/2014/main" val="1278718722"/>
                    </a:ext>
                  </a:extLst>
                </a:gridCol>
                <a:gridCol w="2596809">
                  <a:extLst>
                    <a:ext uri="{9D8B030D-6E8A-4147-A177-3AD203B41FA5}">
                      <a16:colId xmlns:a16="http://schemas.microsoft.com/office/drawing/2014/main" val="1394265460"/>
                    </a:ext>
                  </a:extLst>
                </a:gridCol>
                <a:gridCol w="4534945">
                  <a:extLst>
                    <a:ext uri="{9D8B030D-6E8A-4147-A177-3AD203B41FA5}">
                      <a16:colId xmlns:a16="http://schemas.microsoft.com/office/drawing/2014/main" val="1755444166"/>
                    </a:ext>
                  </a:extLst>
                </a:gridCol>
              </a:tblGrid>
              <a:tr h="928528"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People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9322120"/>
                  </a:ext>
                </a:extLst>
              </a:tr>
              <a:tr h="928528">
                <a:tc>
                  <a:txBody>
                    <a:bodyPr/>
                    <a:lstStyle/>
                    <a:p>
                      <a:r>
                        <a:rPr lang="en-US" sz="2400" dirty="0"/>
                        <a:t>US Population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340-Million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285039"/>
                  </a:ext>
                </a:extLst>
              </a:tr>
              <a:tr h="928528">
                <a:tc>
                  <a:txBody>
                    <a:bodyPr/>
                    <a:lstStyle/>
                    <a:p>
                      <a:r>
                        <a:rPr lang="en-US" sz="2400" dirty="0"/>
                        <a:t>Across </a:t>
                      </a:r>
                      <a:r>
                        <a:rPr lang="en-US" sz="2400" b="1" dirty="0"/>
                        <a:t>All Reported Breaches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292-Million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86% of US Population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6162658"/>
                  </a:ext>
                </a:extLst>
              </a:tr>
              <a:tr h="928528">
                <a:tc>
                  <a:txBody>
                    <a:bodyPr/>
                    <a:lstStyle/>
                    <a:p>
                      <a:r>
                        <a:rPr lang="en-US" sz="2400" dirty="0"/>
                        <a:t>Due to Third Party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224-Million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66% of </a:t>
                      </a:r>
                      <a:r>
                        <a:rPr lang="en-US" sz="2400" b="1" dirty="0"/>
                        <a:t>All Reported Breaches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52132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F3D36B7-1DF2-E184-35AA-F6DEF0ACB22D}"/>
              </a:ext>
            </a:extLst>
          </p:cNvPr>
          <p:cNvSpPr txBox="1"/>
          <p:nvPr/>
        </p:nvSpPr>
        <p:spPr>
          <a:xfrm>
            <a:off x="692151" y="391033"/>
            <a:ext cx="10807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Despite Our Best Efforts, Breaches Still Happen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470C37-0F99-9932-AAAF-88752A36C6F5}"/>
              </a:ext>
            </a:extLst>
          </p:cNvPr>
          <p:cNvSpPr txBox="1"/>
          <p:nvPr/>
        </p:nvSpPr>
        <p:spPr>
          <a:xfrm>
            <a:off x="0" y="1233377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 From U.S. Department of Health and Human Services (HHS) and Office for Civil Rights (OCR) </a:t>
            </a:r>
          </a:p>
          <a:p>
            <a:pPr algn="ctr"/>
            <a:r>
              <a:rPr lang="en-US" sz="2400" dirty="0"/>
              <a:t>reported Data Breaches </a:t>
            </a:r>
            <a:r>
              <a:rPr lang="en-US" sz="2400" b="1" dirty="0"/>
              <a:t>Under Active Investigation</a:t>
            </a:r>
            <a:r>
              <a:rPr lang="en-US" sz="2400" dirty="0"/>
              <a:t>, October 2025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5C32F9-455F-8419-94C1-58177F6B098D}"/>
              </a:ext>
            </a:extLst>
          </p:cNvPr>
          <p:cNvSpPr/>
          <p:nvPr/>
        </p:nvSpPr>
        <p:spPr>
          <a:xfrm>
            <a:off x="466890" y="4445943"/>
            <a:ext cx="11461898" cy="921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EDE9D7-9B8C-3322-A2BD-4F28C4C83386}"/>
              </a:ext>
            </a:extLst>
          </p:cNvPr>
          <p:cNvSpPr/>
          <p:nvPr/>
        </p:nvSpPr>
        <p:spPr>
          <a:xfrm>
            <a:off x="419985" y="5367334"/>
            <a:ext cx="11461898" cy="1020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C09CED-8236-7FE1-BC51-BC36285BDB19}"/>
              </a:ext>
            </a:extLst>
          </p:cNvPr>
          <p:cNvSpPr txBox="1"/>
          <p:nvPr/>
        </p:nvSpPr>
        <p:spPr>
          <a:xfrm>
            <a:off x="478465" y="6466967"/>
            <a:ext cx="25662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Data Compiled by Patricia </a:t>
            </a:r>
            <a:r>
              <a:rPr lang="en-US" sz="1400" dirty="0" err="1"/>
              <a:t>Drooff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7773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255EB-8D01-61CE-9DCE-6C8834AFE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28914846-296D-348E-1B7B-11E71F8999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21384"/>
              </p:ext>
            </p:extLst>
          </p:nvPr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35EB9E-A967-1899-220E-0F30CCF0DFA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964706" y="4101380"/>
            <a:ext cx="4367294" cy="196102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65F69FE-90BD-A34F-6EB6-1B53C3213ED2}"/>
              </a:ext>
            </a:extLst>
          </p:cNvPr>
          <p:cNvSpPr txBox="1"/>
          <p:nvPr/>
        </p:nvSpPr>
        <p:spPr>
          <a:xfrm>
            <a:off x="3678189" y="3778214"/>
            <a:ext cx="2286517" cy="646331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Assured </a:t>
            </a:r>
            <a:r>
              <a:rPr lang="en-US" b="1" u="sng" dirty="0"/>
              <a:t>NOT</a:t>
            </a:r>
            <a:r>
              <a:rPr lang="en-US" dirty="0"/>
              <a:t> to happen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1D9EE-C04F-7E39-6C5E-1D4738F1202D}"/>
              </a:ext>
            </a:extLst>
          </p:cNvPr>
          <p:cNvSpPr txBox="1"/>
          <p:nvPr/>
        </p:nvSpPr>
        <p:spPr>
          <a:xfrm>
            <a:off x="3678189" y="1786172"/>
            <a:ext cx="3288782" cy="923330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This is a data breach </a:t>
            </a:r>
            <a:r>
              <a:rPr lang="en-US" b="1" u="sng" dirty="0"/>
              <a:t>we should expect</a:t>
            </a:r>
            <a:r>
              <a:rPr lang="en-US" dirty="0"/>
              <a:t> and is just part of normal business.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39D5F4-F50A-D201-18E4-3256D5564311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6966971" y="2247837"/>
            <a:ext cx="3861829" cy="2445307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7ED0844-B595-9778-D954-6699A3D7F9DE}"/>
              </a:ext>
            </a:extLst>
          </p:cNvPr>
          <p:cNvSpPr txBox="1"/>
          <p:nvPr/>
        </p:nvSpPr>
        <p:spPr>
          <a:xfrm>
            <a:off x="2153379" y="1735236"/>
            <a:ext cx="1579929" cy="646331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Don’t blame the CISO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1972C50-545F-8B5B-B54E-5C736A505041}"/>
              </a:ext>
            </a:extLst>
          </p:cNvPr>
          <p:cNvSpPr txBox="1">
            <a:spLocks/>
          </p:cNvSpPr>
          <p:nvPr/>
        </p:nvSpPr>
        <p:spPr>
          <a:xfrm>
            <a:off x="1030037" y="346657"/>
            <a:ext cx="7428657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Presenting to Management</a:t>
            </a:r>
          </a:p>
        </p:txBody>
      </p:sp>
    </p:spTree>
    <p:extLst>
      <p:ext uri="{BB962C8B-B14F-4D97-AF65-F5344CB8AC3E}">
        <p14:creationId xmlns:p14="http://schemas.microsoft.com/office/powerpoint/2010/main" val="2697427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E00D5-FD81-D069-2134-4F62D198E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F961AB38-8436-690A-8967-1665B643CD42}"/>
              </a:ext>
            </a:extLst>
          </p:cNvPr>
          <p:cNvSpPr/>
          <p:nvPr/>
        </p:nvSpPr>
        <p:spPr>
          <a:xfrm>
            <a:off x="180752" y="1490684"/>
            <a:ext cx="3908657" cy="204297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D084AF80-A4BA-D700-F063-DF35E5191C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714979"/>
              </p:ext>
            </p:extLst>
          </p:nvPr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96B527C-0C58-2333-30A0-C03EFF9EFFE4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964706" y="4101380"/>
            <a:ext cx="4367294" cy="196102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19299D2-B130-EBCD-0B36-E3054CA2F452}"/>
              </a:ext>
            </a:extLst>
          </p:cNvPr>
          <p:cNvSpPr txBox="1"/>
          <p:nvPr/>
        </p:nvSpPr>
        <p:spPr>
          <a:xfrm>
            <a:off x="3678189" y="3778214"/>
            <a:ext cx="2286517" cy="646331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Assured </a:t>
            </a:r>
            <a:r>
              <a:rPr lang="en-US" b="1" u="sng" dirty="0"/>
              <a:t>NOT</a:t>
            </a:r>
            <a:r>
              <a:rPr lang="en-US" dirty="0"/>
              <a:t> to happen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1E2EFFB-76E4-8167-E18F-93B5958B0F14}"/>
              </a:ext>
            </a:extLst>
          </p:cNvPr>
          <p:cNvSpPr txBox="1">
            <a:spLocks/>
          </p:cNvSpPr>
          <p:nvPr/>
        </p:nvSpPr>
        <p:spPr>
          <a:xfrm>
            <a:off x="1030037" y="346657"/>
            <a:ext cx="7428657" cy="78549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latin typeface="+mn-lt"/>
              </a:rPr>
              <a:t>Presenting to Management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B0F633-B905-DE41-1DEA-2762514F91D3}"/>
              </a:ext>
            </a:extLst>
          </p:cNvPr>
          <p:cNvSpPr txBox="1"/>
          <p:nvPr/>
        </p:nvSpPr>
        <p:spPr>
          <a:xfrm>
            <a:off x="3678189" y="4565992"/>
            <a:ext cx="3433512" cy="800219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i="1" dirty="0"/>
              <a:t>Management:</a:t>
            </a:r>
          </a:p>
          <a:p>
            <a:r>
              <a:rPr lang="en-US" dirty="0"/>
              <a:t>But maybe we have a </a:t>
            </a:r>
            <a:r>
              <a:rPr lang="en-US" b="1" dirty="0"/>
              <a:t>bad apple!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F43888D-12E5-4A4B-7274-DE1381FAF38E}"/>
              </a:ext>
            </a:extLst>
          </p:cNvPr>
          <p:cNvGrpSpPr/>
          <p:nvPr/>
        </p:nvGrpSpPr>
        <p:grpSpPr>
          <a:xfrm>
            <a:off x="3678189" y="5571617"/>
            <a:ext cx="4057635" cy="800219"/>
            <a:chOff x="3678189" y="5571617"/>
            <a:chExt cx="4057635" cy="80021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C495B5-5E3A-FE87-ECEB-99C3B94F563C}"/>
                </a:ext>
              </a:extLst>
            </p:cNvPr>
            <p:cNvSpPr txBox="1"/>
            <p:nvPr/>
          </p:nvSpPr>
          <p:spPr>
            <a:xfrm>
              <a:off x="3678189" y="5571617"/>
              <a:ext cx="3201496" cy="800219"/>
            </a:xfrm>
            <a:prstGeom prst="rect">
              <a:avLst/>
            </a:prstGeom>
            <a:solidFill>
              <a:srgbClr val="FFFF00"/>
            </a:solidFill>
            <a:ln w="25400"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b="1" i="1" dirty="0">
                  <a:solidFill>
                    <a:srgbClr val="0070C0"/>
                  </a:solidFill>
                </a:rPr>
                <a:t>InfoSec Team:</a:t>
              </a:r>
            </a:p>
            <a:p>
              <a:pPr>
                <a:spcAft>
                  <a:spcPts val="600"/>
                </a:spcAft>
              </a:pPr>
              <a:r>
                <a:rPr lang="en-US" dirty="0"/>
                <a:t>1) If we have a </a:t>
              </a:r>
              <a:r>
                <a:rPr lang="en-US" b="1" u="sng" dirty="0"/>
                <a:t>bad apple </a:t>
              </a:r>
              <a:r>
                <a:rPr lang="en-US" dirty="0"/>
                <a:t>here,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F16287E5-4055-A997-AC2A-E468B84BC6BE}"/>
                </a:ext>
              </a:extLst>
            </p:cNvPr>
            <p:cNvCxnSpPr>
              <a:cxnSpLocks/>
            </p:cNvCxnSpPr>
            <p:nvPr/>
          </p:nvCxnSpPr>
          <p:spPr>
            <a:xfrm>
              <a:off x="6723670" y="6192670"/>
              <a:ext cx="1012154" cy="0"/>
            </a:xfrm>
            <a:prstGeom prst="straightConnector1">
              <a:avLst/>
            </a:prstGeom>
            <a:ln w="66675">
              <a:solidFill>
                <a:schemeClr val="tx1">
                  <a:lumMod val="65000"/>
                  <a:lumOff val="35000"/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16487A-A58A-5C3E-5AAB-714252766E4E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6533124" y="2918066"/>
            <a:ext cx="1797276" cy="1841134"/>
          </a:xfrm>
          <a:prstGeom prst="straightConnector1">
            <a:avLst/>
          </a:prstGeom>
          <a:ln w="66675"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4BB86B9-AA76-65C3-8970-21B4D027F80E}"/>
              </a:ext>
            </a:extLst>
          </p:cNvPr>
          <p:cNvGrpSpPr/>
          <p:nvPr/>
        </p:nvGrpSpPr>
        <p:grpSpPr>
          <a:xfrm>
            <a:off x="8002672" y="1116721"/>
            <a:ext cx="3733328" cy="3624351"/>
            <a:chOff x="8002672" y="1116721"/>
            <a:chExt cx="3733328" cy="3624351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531245D7-6554-CFC7-802C-0F8F8A1CC6C9}"/>
                </a:ext>
              </a:extLst>
            </p:cNvPr>
            <p:cNvCxnSpPr>
              <a:cxnSpLocks/>
              <a:stCxn id="28" idx="2"/>
            </p:cNvCxnSpPr>
            <p:nvPr/>
          </p:nvCxnSpPr>
          <p:spPr>
            <a:xfrm>
              <a:off x="9869336" y="1916940"/>
              <a:ext cx="577864" cy="2824132"/>
            </a:xfrm>
            <a:prstGeom prst="straightConnector1">
              <a:avLst/>
            </a:prstGeom>
            <a:ln w="66675">
              <a:solidFill>
                <a:schemeClr val="tx1">
                  <a:lumMod val="65000"/>
                  <a:lumOff val="35000"/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9EFCD74-1E95-8650-BF90-E03F833A1A3A}"/>
                </a:ext>
              </a:extLst>
            </p:cNvPr>
            <p:cNvSpPr txBox="1"/>
            <p:nvPr/>
          </p:nvSpPr>
          <p:spPr>
            <a:xfrm>
              <a:off x="8002672" y="1116721"/>
              <a:ext cx="3733328" cy="800219"/>
            </a:xfrm>
            <a:prstGeom prst="rect">
              <a:avLst/>
            </a:prstGeom>
            <a:solidFill>
              <a:srgbClr val="FFFF00"/>
            </a:solidFill>
            <a:ln w="25400"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b="1" i="1" dirty="0">
                  <a:solidFill>
                    <a:srgbClr val="0070C0"/>
                  </a:solidFill>
                </a:rPr>
                <a:t>InfoSec Team:</a:t>
              </a:r>
            </a:p>
            <a:p>
              <a:pPr>
                <a:spcAft>
                  <a:spcPts val="600"/>
                </a:spcAft>
              </a:pPr>
              <a:r>
                <a:rPr lang="en-US" dirty="0"/>
                <a:t>and yet, 3) this </a:t>
              </a:r>
              <a:r>
                <a:rPr lang="en-US" b="1" u="sng" dirty="0"/>
                <a:t>happens as predicted</a:t>
              </a:r>
              <a:r>
                <a:rPr lang="en-US" dirty="0"/>
                <a:t>.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FFCFFCE8-9963-93D5-918A-DF1EB3F671E9}"/>
              </a:ext>
            </a:extLst>
          </p:cNvPr>
          <p:cNvSpPr txBox="1"/>
          <p:nvPr/>
        </p:nvSpPr>
        <p:spPr>
          <a:xfrm>
            <a:off x="258842" y="1597007"/>
            <a:ext cx="3830568" cy="19082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/>
              <a:t>Note: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We are making a </a:t>
            </a:r>
            <a:r>
              <a:rPr lang="en-US" b="1" dirty="0"/>
              <a:t>testable forecast</a:t>
            </a:r>
            <a:r>
              <a:rPr lang="en-US" dirty="0"/>
              <a:t> based upon mathematics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Even though the large breach will not happen, </a:t>
            </a:r>
            <a:r>
              <a:rPr lang="en-US" b="1" dirty="0"/>
              <a:t>management can understand your value.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E12621C-BC85-0736-6273-7BF09E326BAE}"/>
              </a:ext>
            </a:extLst>
          </p:cNvPr>
          <p:cNvGrpSpPr/>
          <p:nvPr/>
        </p:nvGrpSpPr>
        <p:grpSpPr>
          <a:xfrm>
            <a:off x="4692648" y="2117847"/>
            <a:ext cx="3680952" cy="2623225"/>
            <a:chOff x="4692648" y="2117847"/>
            <a:chExt cx="3680952" cy="262322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839799A-6768-F9F4-73D7-5218F683000A}"/>
                </a:ext>
              </a:extLst>
            </p:cNvPr>
            <p:cNvSpPr txBox="1"/>
            <p:nvPr/>
          </p:nvSpPr>
          <p:spPr>
            <a:xfrm>
              <a:off x="4692648" y="2117847"/>
              <a:ext cx="3680952" cy="800219"/>
            </a:xfrm>
            <a:prstGeom prst="rect">
              <a:avLst/>
            </a:prstGeom>
            <a:solidFill>
              <a:srgbClr val="FFFF00"/>
            </a:solidFill>
            <a:ln w="25400">
              <a:noFill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b="1" i="1" dirty="0">
                  <a:solidFill>
                    <a:srgbClr val="0070C0"/>
                  </a:solidFill>
                </a:rPr>
                <a:t>InfoSec Team:</a:t>
              </a:r>
            </a:p>
            <a:p>
              <a:pPr>
                <a:spcAft>
                  <a:spcPts val="600"/>
                </a:spcAft>
              </a:pPr>
              <a:r>
                <a:rPr lang="en-US" dirty="0"/>
                <a:t>then, 2) we have </a:t>
              </a:r>
              <a:r>
                <a:rPr lang="en-US" b="1" u="sng" dirty="0"/>
                <a:t>27 bad apples </a:t>
              </a:r>
              <a:r>
                <a:rPr lang="en-US" dirty="0"/>
                <a:t>here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3AE5389F-20A7-5BA0-C7FA-7D673EEDD9C3}"/>
                </a:ext>
              </a:extLst>
            </p:cNvPr>
            <p:cNvCxnSpPr>
              <a:cxnSpLocks/>
              <a:stCxn id="26" idx="2"/>
            </p:cNvCxnSpPr>
            <p:nvPr/>
          </p:nvCxnSpPr>
          <p:spPr>
            <a:xfrm>
              <a:off x="6533124" y="2918066"/>
              <a:ext cx="1797276" cy="1823006"/>
            </a:xfrm>
            <a:prstGeom prst="straightConnector1">
              <a:avLst/>
            </a:prstGeom>
            <a:ln w="66675">
              <a:solidFill>
                <a:schemeClr val="tx1">
                  <a:lumMod val="65000"/>
                  <a:lumOff val="35000"/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346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55A5C-B340-66BD-B7A6-11D23B493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C102AFEC-510F-7C44-5702-F19BE8E31BEB}"/>
              </a:ext>
            </a:extLst>
          </p:cNvPr>
          <p:cNvGraphicFramePr>
            <a:graphicFrameLocks noGrp="1"/>
          </p:cNvGraphicFramePr>
          <p:nvPr/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27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E4D93-AB26-707E-BEB3-308DAE833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0">
            <a:extLst>
              <a:ext uri="{FF2B5EF4-FFF2-40B4-BE49-F238E27FC236}">
                <a16:creationId xmlns:a16="http://schemas.microsoft.com/office/drawing/2014/main" id="{F893D6F8-BD39-9861-CC8D-9AAA77877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007237"/>
              </p:ext>
            </p:extLst>
          </p:nvPr>
        </p:nvGraphicFramePr>
        <p:xfrm>
          <a:off x="387782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1K to 100K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300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20% (5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100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7% (15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graphicFrame>
        <p:nvGraphicFramePr>
          <p:cNvPr id="3" name="Table 10">
            <a:extLst>
              <a:ext uri="{FF2B5EF4-FFF2-40B4-BE49-F238E27FC236}">
                <a16:creationId xmlns:a16="http://schemas.microsoft.com/office/drawing/2014/main" id="{9D861475-0A82-EAE7-07F9-C16E03747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393146"/>
              </p:ext>
            </p:extLst>
          </p:nvPr>
        </p:nvGraphicFramePr>
        <p:xfrm>
          <a:off x="7589985" y="3001203"/>
          <a:ext cx="4214233" cy="347973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57554">
                  <a:extLst>
                    <a:ext uri="{9D8B030D-6E8A-4147-A177-3AD203B41FA5}">
                      <a16:colId xmlns:a16="http://schemas.microsoft.com/office/drawing/2014/main" val="1472575455"/>
                    </a:ext>
                  </a:extLst>
                </a:gridCol>
                <a:gridCol w="1453896">
                  <a:extLst>
                    <a:ext uri="{9D8B030D-6E8A-4147-A177-3AD203B41FA5}">
                      <a16:colId xmlns:a16="http://schemas.microsoft.com/office/drawing/2014/main" val="2852922098"/>
                    </a:ext>
                  </a:extLst>
                </a:gridCol>
                <a:gridCol w="1602783">
                  <a:extLst>
                    <a:ext uri="{9D8B030D-6E8A-4147-A177-3AD203B41FA5}">
                      <a16:colId xmlns:a16="http://schemas.microsoft.com/office/drawing/2014/main" val="3633486452"/>
                    </a:ext>
                  </a:extLst>
                </a:gridCol>
              </a:tblGrid>
              <a:tr h="487332"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Third Parties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Probability (frequency)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934875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1K to 20K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1751406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1M or more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18519"/>
                  </a:ext>
                </a:extLst>
              </a:tr>
              <a:tr h="4806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415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1K+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27% (4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790362"/>
                  </a:ext>
                </a:extLst>
              </a:tr>
              <a:tr h="280383">
                <a:tc gridSpan="2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177462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</a:rPr>
                        <a:t>1M or more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28219"/>
                  </a:ext>
                </a:extLst>
              </a:tr>
              <a:tr h="48733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Total 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1M+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People Affected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1% (100 Years)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671732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52FBE05-CF1D-3E08-1BF8-118A7E6AF015}"/>
              </a:ext>
            </a:extLst>
          </p:cNvPr>
          <p:cNvCxnSpPr>
            <a:cxnSpLocks/>
          </p:cNvCxnSpPr>
          <p:nvPr/>
        </p:nvCxnSpPr>
        <p:spPr>
          <a:xfrm>
            <a:off x="6096000" y="1874520"/>
            <a:ext cx="0" cy="46064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9A6601A-CA96-6029-32FA-A1190B891535}"/>
              </a:ext>
            </a:extLst>
          </p:cNvPr>
          <p:cNvSpPr txBox="1"/>
          <p:nvPr/>
        </p:nvSpPr>
        <p:spPr>
          <a:xfrm>
            <a:off x="7175840" y="703525"/>
            <a:ext cx="381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TPRM + Data Management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FEF3EA-F98F-CEFF-C032-4F8AE94950E5}"/>
              </a:ext>
            </a:extLst>
          </p:cNvPr>
          <p:cNvSpPr txBox="1"/>
          <p:nvPr/>
        </p:nvSpPr>
        <p:spPr>
          <a:xfrm>
            <a:off x="2962863" y="23115"/>
            <a:ext cx="5757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When a Breach Happens…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B0A4C0-7513-F5B5-E3BB-CB391F509F74}"/>
              </a:ext>
            </a:extLst>
          </p:cNvPr>
          <p:cNvSpPr txBox="1"/>
          <p:nvPr/>
        </p:nvSpPr>
        <p:spPr>
          <a:xfrm>
            <a:off x="241483" y="1202464"/>
            <a:ext cx="157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Breach size: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7BB2BF-40CC-1207-C918-6398C6D961D7}"/>
              </a:ext>
            </a:extLst>
          </p:cNvPr>
          <p:cNvSpPr txBox="1"/>
          <p:nvPr/>
        </p:nvSpPr>
        <p:spPr>
          <a:xfrm>
            <a:off x="1707345" y="1202464"/>
            <a:ext cx="3630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FFFF00"/>
                </a:highlight>
              </a:rPr>
              <a:t>2x</a:t>
            </a:r>
            <a:r>
              <a:rPr lang="en-US" dirty="0"/>
              <a:t> more likely to be small than large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4D8143-B7E5-C93C-4EA6-3889057F2A70}"/>
              </a:ext>
            </a:extLst>
          </p:cNvPr>
          <p:cNvSpPr txBox="1"/>
          <p:nvPr/>
        </p:nvSpPr>
        <p:spPr>
          <a:xfrm>
            <a:off x="6790720" y="1202464"/>
            <a:ext cx="4815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ighlight>
                  <a:srgbClr val="FFFF00"/>
                </a:highlight>
              </a:rPr>
              <a:t>26x</a:t>
            </a:r>
            <a:r>
              <a:rPr lang="en-US" dirty="0"/>
              <a:t> more likely to be small than large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14CB3C-C1EE-E225-DA6F-E4756EAC66C8}"/>
              </a:ext>
            </a:extLst>
          </p:cNvPr>
          <p:cNvSpPr txBox="1"/>
          <p:nvPr/>
        </p:nvSpPr>
        <p:spPr>
          <a:xfrm>
            <a:off x="241483" y="1614373"/>
            <a:ext cx="1672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What </a:t>
            </a:r>
            <a:r>
              <a:rPr lang="en-US" b="1" dirty="0" err="1"/>
              <a:t>mgmt</a:t>
            </a:r>
            <a:r>
              <a:rPr lang="en-US" b="1" dirty="0"/>
              <a:t> will think: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2F93FD-4D68-71FB-ED7F-341B9803D7DB}"/>
              </a:ext>
            </a:extLst>
          </p:cNvPr>
          <p:cNvSpPr txBox="1"/>
          <p:nvPr/>
        </p:nvSpPr>
        <p:spPr>
          <a:xfrm>
            <a:off x="1707345" y="1614373"/>
            <a:ext cx="37212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OMG! Could have been the big one! </a:t>
            </a:r>
            <a:r>
              <a:rPr lang="en-US" dirty="0"/>
              <a:t>Assume we missed a weak link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648B3E-51BC-AA5E-036E-F7BA9CA1C204}"/>
              </a:ext>
            </a:extLst>
          </p:cNvPr>
          <p:cNvSpPr txBox="1"/>
          <p:nvPr/>
        </p:nvSpPr>
        <p:spPr>
          <a:xfrm>
            <a:off x="6790720" y="1614373"/>
            <a:ext cx="4815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1) Breach was expected, 2) Confirms our calculations, 3) Gives management confidence.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C4FC75-F255-0F07-08B0-F9E7BC29AA2F}"/>
              </a:ext>
            </a:extLst>
          </p:cNvPr>
          <p:cNvSpPr txBox="1"/>
          <p:nvPr/>
        </p:nvSpPr>
        <p:spPr>
          <a:xfrm>
            <a:off x="241483" y="2300893"/>
            <a:ext cx="1575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Response: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282209-99CD-44D1-3411-9BA04941BB4B}"/>
              </a:ext>
            </a:extLst>
          </p:cNvPr>
          <p:cNvSpPr txBox="1"/>
          <p:nvPr/>
        </p:nvSpPr>
        <p:spPr>
          <a:xfrm>
            <a:off x="1707345" y="2300893"/>
            <a:ext cx="3458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Double down on due diligence, hire more TPRM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B63C25-48CC-2607-8B5E-ADA12AD80823}"/>
              </a:ext>
            </a:extLst>
          </p:cNvPr>
          <p:cNvSpPr txBox="1"/>
          <p:nvPr/>
        </p:nvSpPr>
        <p:spPr>
          <a:xfrm>
            <a:off x="6790720" y="2300893"/>
            <a:ext cx="3076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Consider evaluating thresholds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19631C-C42A-F0C6-65F6-2CC58D8D348F}"/>
              </a:ext>
            </a:extLst>
          </p:cNvPr>
          <p:cNvSpPr txBox="1"/>
          <p:nvPr/>
        </p:nvSpPr>
        <p:spPr>
          <a:xfrm>
            <a:off x="1773125" y="774499"/>
            <a:ext cx="2383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Traditional TPRM</a:t>
            </a:r>
          </a:p>
        </p:txBody>
      </p:sp>
    </p:spTree>
    <p:extLst>
      <p:ext uri="{BB962C8B-B14F-4D97-AF65-F5344CB8AC3E}">
        <p14:creationId xmlns:p14="http://schemas.microsoft.com/office/powerpoint/2010/main" val="272660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1" grpId="0"/>
      <p:bldP spid="22" grpId="0"/>
      <p:bldP spid="26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B0688-C866-BF03-04F6-5B44AC89E4C7}"/>
              </a:ext>
            </a:extLst>
          </p:cNvPr>
          <p:cNvSpPr txBox="1"/>
          <p:nvPr/>
        </p:nvSpPr>
        <p:spPr>
          <a:xfrm>
            <a:off x="750899" y="874454"/>
            <a:ext cx="107142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000" b="1" dirty="0"/>
              <a:t>Why Manage Cumulative Residual Risk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You are </a:t>
            </a:r>
            <a:r>
              <a:rPr lang="en-US" sz="3200" b="1" dirty="0"/>
              <a:t>NOT effective</a:t>
            </a:r>
            <a:r>
              <a:rPr lang="en-US" sz="3200" dirty="0"/>
              <a:t> unless you do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Management can be </a:t>
            </a:r>
            <a:r>
              <a:rPr lang="en-US" sz="3200" b="1" dirty="0"/>
              <a:t>assured a large breach will NOT happen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Management can use </a:t>
            </a:r>
            <a:r>
              <a:rPr lang="en-US" sz="3200" b="1" dirty="0"/>
              <a:t>more third parties</a:t>
            </a:r>
            <a:r>
              <a:rPr lang="en-US" sz="3200" dirty="0"/>
              <a:t> with confidence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Make a </a:t>
            </a:r>
            <a:r>
              <a:rPr lang="en-US" sz="3200" b="1" dirty="0"/>
              <a:t>testable prediction</a:t>
            </a:r>
            <a:r>
              <a:rPr lang="en-US" sz="3200" dirty="0"/>
              <a:t>, which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Allows </a:t>
            </a:r>
            <a:r>
              <a:rPr lang="en-US" sz="3200" b="1" dirty="0"/>
              <a:t>management</a:t>
            </a:r>
            <a:r>
              <a:rPr lang="en-US" sz="3200" dirty="0"/>
              <a:t> to see </a:t>
            </a:r>
            <a:r>
              <a:rPr lang="en-US" sz="3200" b="1" dirty="0"/>
              <a:t>your value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Avoid impact from </a:t>
            </a:r>
            <a:r>
              <a:rPr lang="en-US" sz="3200" b="1" dirty="0"/>
              <a:t>misattributing the root cause </a:t>
            </a:r>
            <a:r>
              <a:rPr lang="en-US" sz="3200" dirty="0"/>
              <a:t>of third‑party breaches</a:t>
            </a:r>
          </a:p>
        </p:txBody>
      </p:sp>
    </p:spTree>
    <p:extLst>
      <p:ext uri="{BB962C8B-B14F-4D97-AF65-F5344CB8AC3E}">
        <p14:creationId xmlns:p14="http://schemas.microsoft.com/office/powerpoint/2010/main" val="168177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B86EF13-43FF-142F-9078-ADA0AECB9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70" y="1652471"/>
            <a:ext cx="2248457" cy="2534624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26C15E6D-1F10-30C3-2A3A-4641382C1496}"/>
              </a:ext>
            </a:extLst>
          </p:cNvPr>
          <p:cNvGrpSpPr/>
          <p:nvPr/>
        </p:nvGrpSpPr>
        <p:grpSpPr>
          <a:xfrm>
            <a:off x="2429120" y="2293714"/>
            <a:ext cx="5015215" cy="4204317"/>
            <a:chOff x="2429120" y="2293714"/>
            <a:chExt cx="5015215" cy="420431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6FCCE4-502A-A226-642D-0DE9D2B3E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8949" y="2663046"/>
              <a:ext cx="4295386" cy="383498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567F84B-A857-94C5-CF84-3DC0B46AA00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29120" y="3293565"/>
              <a:ext cx="811506" cy="180046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F45B4B-4BD3-7C4B-135D-4425DB8D74DC}"/>
                </a:ext>
              </a:extLst>
            </p:cNvPr>
            <p:cNvSpPr txBox="1"/>
            <p:nvPr/>
          </p:nvSpPr>
          <p:spPr>
            <a:xfrm>
              <a:off x="3035855" y="2293714"/>
              <a:ext cx="1806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This Presentation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79B6726-717A-ED11-32A2-D4E2FCAD95E0}"/>
              </a:ext>
            </a:extLst>
          </p:cNvPr>
          <p:cNvSpPr txBox="1"/>
          <p:nvPr/>
        </p:nvSpPr>
        <p:spPr>
          <a:xfrm>
            <a:off x="349064" y="551788"/>
            <a:ext cx="38609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/>
              <a:t>Please Download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5C8BF2-8DF1-F126-2640-BCDF218D76F5}"/>
              </a:ext>
            </a:extLst>
          </p:cNvPr>
          <p:cNvGrpSpPr/>
          <p:nvPr/>
        </p:nvGrpSpPr>
        <p:grpSpPr>
          <a:xfrm>
            <a:off x="2370970" y="1004497"/>
            <a:ext cx="6671702" cy="5256697"/>
            <a:chOff x="2370970" y="1004497"/>
            <a:chExt cx="6671702" cy="525669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AA97F5F-6F65-436E-34FF-04A795EC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9511" y="1389904"/>
              <a:ext cx="3753161" cy="487129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50EB71E-65AC-7283-4270-ABD82F50267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70970" y="2663046"/>
              <a:ext cx="3230365" cy="441233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E03EB49-183A-3C94-7842-13563301ED51}"/>
                </a:ext>
              </a:extLst>
            </p:cNvPr>
            <p:cNvSpPr txBox="1"/>
            <p:nvPr/>
          </p:nvSpPr>
          <p:spPr>
            <a:xfrm>
              <a:off x="5192771" y="1004497"/>
              <a:ext cx="1357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White paper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CF0BFE8-BD5B-98CF-204D-A92C502130A1}"/>
              </a:ext>
            </a:extLst>
          </p:cNvPr>
          <p:cNvGrpSpPr/>
          <p:nvPr/>
        </p:nvGrpSpPr>
        <p:grpSpPr>
          <a:xfrm>
            <a:off x="2279529" y="184203"/>
            <a:ext cx="9681684" cy="5840153"/>
            <a:chOff x="2279529" y="184203"/>
            <a:chExt cx="9681684" cy="58401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FBD24EE-0BEE-C946-6069-80EA6D884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44335" y="184203"/>
              <a:ext cx="4516878" cy="5840153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2174A45-FABD-2712-EF22-468EA10CAA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9529" y="1634604"/>
              <a:ext cx="5423598" cy="501060"/>
            </a:xfrm>
            <a:prstGeom prst="straightConnector1">
              <a:avLst/>
            </a:prstGeom>
            <a:ln w="889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582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6F0E5C-399F-7321-7834-69B6148D8EFF}"/>
              </a:ext>
            </a:extLst>
          </p:cNvPr>
          <p:cNvSpPr txBox="1"/>
          <p:nvPr/>
        </p:nvSpPr>
        <p:spPr>
          <a:xfrm>
            <a:off x="1221701" y="3058872"/>
            <a:ext cx="10245775" cy="1938992"/>
          </a:xfrm>
          <a:prstGeom prst="rect">
            <a:avLst/>
          </a:prstGeom>
          <a:solidFill>
            <a:schemeClr val="bg1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/>
              <a:t>One of internal audit’s </a:t>
            </a:r>
            <a:r>
              <a:rPr lang="en-US" sz="2400" b="1" dirty="0"/>
              <a:t>most important responsibilities </a:t>
            </a:r>
            <a:r>
              <a:rPr lang="en-US" sz="2400" dirty="0"/>
              <a:t>is to </a:t>
            </a:r>
            <a:r>
              <a:rPr lang="en-US" sz="2400" b="1" dirty="0"/>
              <a:t>identify and highlight risks that management may not have recognized</a:t>
            </a:r>
            <a:r>
              <a:rPr lang="en-US" sz="2400" dirty="0"/>
              <a:t>. </a:t>
            </a:r>
          </a:p>
          <a:p>
            <a:endParaRPr lang="en-US" sz="2400" dirty="0"/>
          </a:p>
          <a:p>
            <a:r>
              <a:rPr lang="en-US" sz="2400" dirty="0"/>
              <a:t>This is a </a:t>
            </a:r>
            <a:r>
              <a:rPr lang="en-US" sz="2400" b="1" u="sng" dirty="0"/>
              <a:t>core part of its assurance role</a:t>
            </a:r>
            <a:r>
              <a:rPr lang="en-US" sz="2400" dirty="0"/>
              <a:t>, ensuring organizations aren’t blindsided by hidden vulnerabilities.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E451BE-0238-0A19-FD89-EF464E8DE43D}"/>
              </a:ext>
            </a:extLst>
          </p:cNvPr>
          <p:cNvSpPr txBox="1"/>
          <p:nvPr/>
        </p:nvSpPr>
        <p:spPr>
          <a:xfrm>
            <a:off x="2848511" y="598003"/>
            <a:ext cx="621061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/>
              <a:t>Why Internal Audit?</a:t>
            </a:r>
          </a:p>
          <a:p>
            <a:pPr algn="ctr"/>
            <a:r>
              <a:rPr lang="en-US" sz="4000" i="1" dirty="0"/>
              <a:t>Because there is no one else.</a:t>
            </a:r>
          </a:p>
        </p:txBody>
      </p:sp>
    </p:spTree>
    <p:extLst>
      <p:ext uri="{BB962C8B-B14F-4D97-AF65-F5344CB8AC3E}">
        <p14:creationId xmlns:p14="http://schemas.microsoft.com/office/powerpoint/2010/main" val="257855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B2DBE-A5F3-C917-267C-D4288BBD2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F42A3C-E51E-8366-6AD7-9120DE46A969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4D9A4E0F-5335-74AE-6363-87A77DA0152B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4BBB1AD-BB22-AB1B-5849-2AFD3433048C}"/>
              </a:ext>
            </a:extLst>
          </p:cNvPr>
          <p:cNvSpPr txBox="1"/>
          <p:nvPr/>
        </p:nvSpPr>
        <p:spPr>
          <a:xfrm>
            <a:off x="5776947" y="3325488"/>
            <a:ext cx="5832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Identifying and highlighting risks is so important that…</a:t>
            </a:r>
          </a:p>
          <a:p>
            <a:r>
              <a:rPr lang="en-US" sz="2800" b="1" dirty="0"/>
              <a:t>IIA has a Formal Process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6CD3D3BF-CFCA-20A6-DAAC-D8A6AA525F06}"/>
              </a:ext>
            </a:extLst>
          </p:cNvPr>
          <p:cNvSpPr/>
          <p:nvPr/>
        </p:nvSpPr>
        <p:spPr>
          <a:xfrm>
            <a:off x="5039662" y="1605006"/>
            <a:ext cx="613611" cy="4555093"/>
          </a:xfrm>
          <a:prstGeom prst="rightBrac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00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5CFB2-792E-6BD8-F73A-3D45E727D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7B2965-0AD4-A4B3-1B0E-96ACCF085208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39FB4142-CE9E-A5B6-B118-9F740FA1A777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9AC4E3C6-0326-9CA4-1EFC-1C8FFDE1ED12}"/>
              </a:ext>
            </a:extLst>
          </p:cNvPr>
          <p:cNvGrpSpPr/>
          <p:nvPr/>
        </p:nvGrpSpPr>
        <p:grpSpPr>
          <a:xfrm>
            <a:off x="3798538" y="1930990"/>
            <a:ext cx="2995963" cy="1329685"/>
            <a:chOff x="3798538" y="1930990"/>
            <a:chExt cx="2995963" cy="132968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9927A0-B81C-717F-FBD9-92D3AD41FBEC}"/>
                </a:ext>
              </a:extLst>
            </p:cNvPr>
            <p:cNvSpPr txBox="1"/>
            <p:nvPr/>
          </p:nvSpPr>
          <p:spPr>
            <a:xfrm>
              <a:off x="3798538" y="1998791"/>
              <a:ext cx="2062593" cy="1261884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900" dirty="0"/>
                <a:t>You have a word version of this memo to customize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E57B644-A874-D47A-9A18-C7A47E333068}"/>
                </a:ext>
              </a:extLst>
            </p:cNvPr>
            <p:cNvCxnSpPr>
              <a:cxnSpLocks/>
              <a:stCxn id="9" idx="3"/>
            </p:cNvCxnSpPr>
            <p:nvPr/>
          </p:nvCxnSpPr>
          <p:spPr>
            <a:xfrm flipV="1">
              <a:off x="5861131" y="1930990"/>
              <a:ext cx="933370" cy="698743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DAE3AEF-1541-D29B-D11D-A3FA176963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1481" y="166180"/>
            <a:ext cx="4841490" cy="652370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9072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8A4E7-1D3C-55CC-8FA9-41EA3B655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8817737-8BD6-0AD4-2E61-02D9DD5DA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4737" y="1031987"/>
            <a:ext cx="5475300" cy="361952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2ECCD8-8258-4C1D-24DA-0F7692D04690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7250E7F3-5636-FA84-6AA7-4E360AE33A35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AA47475-815D-4D7A-A1BC-20EC15537695}"/>
              </a:ext>
            </a:extLst>
          </p:cNvPr>
          <p:cNvCxnSpPr>
            <a:cxnSpLocks/>
          </p:cNvCxnSpPr>
          <p:nvPr/>
        </p:nvCxnSpPr>
        <p:spPr>
          <a:xfrm flipV="1">
            <a:off x="4765288" y="1330712"/>
            <a:ext cx="1858536" cy="64677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00F5A5E-4B6F-C2D1-DFB8-3D3EEDC7A7D2}"/>
              </a:ext>
            </a:extLst>
          </p:cNvPr>
          <p:cNvSpPr/>
          <p:nvPr/>
        </p:nvSpPr>
        <p:spPr>
          <a:xfrm>
            <a:off x="435428" y="1532546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515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8829F-B479-3019-6796-3E7EE39FC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0E30BC4-7FB7-FEE3-B1B6-AE59B09334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670722"/>
              </p:ext>
            </p:extLst>
          </p:nvPr>
        </p:nvGraphicFramePr>
        <p:xfrm>
          <a:off x="327449" y="1437285"/>
          <a:ext cx="11537102" cy="195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E93C4DC-41AF-8A28-5C24-2ACA845793AC}"/>
              </a:ext>
            </a:extLst>
          </p:cNvPr>
          <p:cNvSpPr txBox="1"/>
          <p:nvPr/>
        </p:nvSpPr>
        <p:spPr>
          <a:xfrm>
            <a:off x="3058869" y="298512"/>
            <a:ext cx="672177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/>
              <a:t>Could Something else be Needed?</a:t>
            </a:r>
          </a:p>
          <a:p>
            <a:pPr algn="ctr"/>
            <a:r>
              <a:rPr lang="en-US" sz="3200" dirty="0"/>
              <a:t>Approximate TPRM Process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A4FD2E-9393-035C-CD04-7CB0F8589A8A}"/>
              </a:ext>
            </a:extLst>
          </p:cNvPr>
          <p:cNvSpPr txBox="1"/>
          <p:nvPr/>
        </p:nvSpPr>
        <p:spPr>
          <a:xfrm>
            <a:off x="327449" y="3070745"/>
            <a:ext cx="2596229" cy="923330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Management of </a:t>
            </a:r>
            <a:r>
              <a:rPr lang="en-US" b="1" i="1" dirty="0"/>
              <a:t>Cumulative Residual Risk</a:t>
            </a:r>
          </a:p>
          <a:p>
            <a:pPr algn="ctr"/>
            <a:r>
              <a:rPr lang="en-US" i="1" dirty="0"/>
              <a:t>N</a:t>
            </a:r>
            <a:r>
              <a:rPr lang="en-US" dirty="0"/>
              <a:t> x </a:t>
            </a:r>
            <a:r>
              <a:rPr lang="en-US" i="1" dirty="0"/>
              <a:t>P</a:t>
            </a:r>
            <a:r>
              <a:rPr lang="en-US" i="1" baseline="-25000" dirty="0"/>
              <a:t>ave</a:t>
            </a:r>
          </a:p>
        </p:txBody>
      </p:sp>
    </p:spTree>
    <p:extLst>
      <p:ext uri="{BB962C8B-B14F-4D97-AF65-F5344CB8AC3E}">
        <p14:creationId xmlns:p14="http://schemas.microsoft.com/office/powerpoint/2010/main" val="23758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02D0D-E872-D587-C334-B1AF7719B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E9B3FA-B82E-A91E-5CBF-1504386E1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825" y="83818"/>
            <a:ext cx="5203740" cy="665492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A6CABD-7F27-322B-EB55-6E8FDCF55BA5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D621DF26-099A-86B4-7F7B-F5AB8086C1E4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7588467-4623-6493-6DEA-5CA9D96AAF80}"/>
              </a:ext>
            </a:extLst>
          </p:cNvPr>
          <p:cNvCxnSpPr>
            <a:cxnSpLocks/>
          </p:cNvCxnSpPr>
          <p:nvPr/>
        </p:nvCxnSpPr>
        <p:spPr>
          <a:xfrm flipV="1">
            <a:off x="4765288" y="725557"/>
            <a:ext cx="1940930" cy="125192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15821D9-282C-EB00-03FE-F221CE119746}"/>
              </a:ext>
            </a:extLst>
          </p:cNvPr>
          <p:cNvSpPr/>
          <p:nvPr/>
        </p:nvSpPr>
        <p:spPr>
          <a:xfrm>
            <a:off x="435428" y="1532546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632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DEC99-D796-EB9A-00C0-BF1683B05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6C74CE-7419-C976-A2F4-D26045E67E28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23C38725-557F-506A-4C3B-A7C4DF134B3E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3C7EB87-1A12-09BE-13CE-6EF06214B0E0}"/>
              </a:ext>
            </a:extLst>
          </p:cNvPr>
          <p:cNvSpPr/>
          <p:nvPr/>
        </p:nvSpPr>
        <p:spPr>
          <a:xfrm>
            <a:off x="435428" y="1532546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BD1476-6A76-F15E-2C46-FA60781346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9393" y="139276"/>
            <a:ext cx="3040546" cy="5476539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9DF4DC-2523-2D38-7F2E-391A7A4057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0940" y="5064424"/>
            <a:ext cx="8822933" cy="16543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747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DDAC6-BDF4-931D-9AE5-6456C931E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085DEA-0DC6-F130-AED2-D60710967FD1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59646F0B-3012-F17F-5277-06E5FA3E6223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A0BE820D-81E7-E18B-E6A4-A500510D6E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7452" y="166179"/>
            <a:ext cx="5016570" cy="654149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1DDA61B-5BE7-138C-2BDE-E242E4E7847A}"/>
              </a:ext>
            </a:extLst>
          </p:cNvPr>
          <p:cNvCxnSpPr>
            <a:cxnSpLocks/>
          </p:cNvCxnSpPr>
          <p:nvPr/>
        </p:nvCxnSpPr>
        <p:spPr>
          <a:xfrm flipV="1">
            <a:off x="4772721" y="437322"/>
            <a:ext cx="2264183" cy="2268707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93DB4F0-6705-A6A7-90FD-E76EED902B0A}"/>
              </a:ext>
            </a:extLst>
          </p:cNvPr>
          <p:cNvCxnSpPr/>
          <p:nvPr/>
        </p:nvCxnSpPr>
        <p:spPr>
          <a:xfrm>
            <a:off x="6318802" y="2526030"/>
            <a:ext cx="628650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DD66FC3-8A16-938D-B349-BC4A17B21313}"/>
              </a:ext>
            </a:extLst>
          </p:cNvPr>
          <p:cNvCxnSpPr/>
          <p:nvPr/>
        </p:nvCxnSpPr>
        <p:spPr>
          <a:xfrm>
            <a:off x="6318802" y="5558790"/>
            <a:ext cx="628650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F6A6F54-D0AF-1678-B28E-2E0505E7C634}"/>
              </a:ext>
            </a:extLst>
          </p:cNvPr>
          <p:cNvSpPr txBox="1"/>
          <p:nvPr/>
        </p:nvSpPr>
        <p:spPr>
          <a:xfrm>
            <a:off x="6200078" y="4917127"/>
            <a:ext cx="4439420" cy="461665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/>
              <a:t>Impact of Limiting Third-Party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029B81-395E-2878-5367-65F605BEA2E3}"/>
              </a:ext>
            </a:extLst>
          </p:cNvPr>
          <p:cNvSpPr txBox="1"/>
          <p:nvPr/>
        </p:nvSpPr>
        <p:spPr>
          <a:xfrm>
            <a:off x="6318802" y="1852059"/>
            <a:ext cx="4638129" cy="461665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/>
              <a:t>Impact of Misunderstanding Cause</a:t>
            </a:r>
          </a:p>
        </p:txBody>
      </p:sp>
    </p:spTree>
    <p:extLst>
      <p:ext uri="{BB962C8B-B14F-4D97-AF65-F5344CB8AC3E}">
        <p14:creationId xmlns:p14="http://schemas.microsoft.com/office/powerpoint/2010/main" val="334714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BB078-E902-3245-7F7E-283A1B03B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99617A-0E86-284A-82BC-7098AB4C17F4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E5899A75-9603-E727-E0E0-92C275C2EB53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12E91ACE-EA4D-62F5-AD1A-113ACD45A3B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58597"/>
          <a:stretch>
            <a:fillRect/>
          </a:stretch>
        </p:blipFill>
        <p:spPr>
          <a:xfrm>
            <a:off x="7053446" y="328966"/>
            <a:ext cx="4753065" cy="265176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80D136F-25D9-C615-3913-E3EF0D0B6767}"/>
              </a:ext>
            </a:extLst>
          </p:cNvPr>
          <p:cNvCxnSpPr>
            <a:cxnSpLocks/>
          </p:cNvCxnSpPr>
          <p:nvPr/>
        </p:nvCxnSpPr>
        <p:spPr>
          <a:xfrm flipV="1">
            <a:off x="4780774" y="1464134"/>
            <a:ext cx="2473466" cy="2044783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0E8E4CC-E84B-39CE-679E-CDEAE2BE338F}"/>
              </a:ext>
            </a:extLst>
          </p:cNvPr>
          <p:cNvGrpSpPr/>
          <p:nvPr/>
        </p:nvGrpSpPr>
        <p:grpSpPr>
          <a:xfrm>
            <a:off x="5271591" y="3016012"/>
            <a:ext cx="3748429" cy="3715986"/>
            <a:chOff x="5271591" y="3016012"/>
            <a:chExt cx="3748429" cy="371598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8FFD90E-F22F-4AA4-DC5A-A13A3379F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71591" y="3385344"/>
              <a:ext cx="3748429" cy="3346654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8C4E082-C189-6837-024C-E7FF97DD13D5}"/>
                </a:ext>
              </a:extLst>
            </p:cNvPr>
            <p:cNvSpPr txBox="1"/>
            <p:nvPr/>
          </p:nvSpPr>
          <p:spPr>
            <a:xfrm>
              <a:off x="5974965" y="3016012"/>
              <a:ext cx="1941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This Presentation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D0896DE-DD19-3FB3-8BC7-86C496B0CD33}"/>
              </a:ext>
            </a:extLst>
          </p:cNvPr>
          <p:cNvGrpSpPr/>
          <p:nvPr/>
        </p:nvGrpSpPr>
        <p:grpSpPr>
          <a:xfrm>
            <a:off x="9306401" y="3052627"/>
            <a:ext cx="2578482" cy="3679372"/>
            <a:chOff x="9306401" y="3052627"/>
            <a:chExt cx="2578482" cy="3679372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A4C9496-5E27-D3A8-9148-928F893F9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06401" y="3385344"/>
              <a:ext cx="2578482" cy="334665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2A68C1B-EB1F-861B-40B5-9CCFE95DE823}"/>
                </a:ext>
              </a:extLst>
            </p:cNvPr>
            <p:cNvSpPr txBox="1"/>
            <p:nvPr/>
          </p:nvSpPr>
          <p:spPr>
            <a:xfrm>
              <a:off x="9682241" y="3052627"/>
              <a:ext cx="1357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White paper</a:t>
              </a:r>
            </a:p>
          </p:txBody>
        </p:sp>
      </p:grp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1E7D3DC6-E951-4A93-D39A-5820D4554520}"/>
              </a:ext>
            </a:extLst>
          </p:cNvPr>
          <p:cNvSpPr/>
          <p:nvPr/>
        </p:nvSpPr>
        <p:spPr>
          <a:xfrm>
            <a:off x="435428" y="3117516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4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F93D8-9880-9F9E-09AE-F9EE187458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277BE67-22C2-3FFD-1E71-44C9DA29881A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80B26F5C-5F13-9428-D93D-CDA402AC388A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AB4CDDE5-36DD-4F16-0F28-0D22209512BD}"/>
              </a:ext>
            </a:extLst>
          </p:cNvPr>
          <p:cNvSpPr/>
          <p:nvPr/>
        </p:nvSpPr>
        <p:spPr>
          <a:xfrm>
            <a:off x="435428" y="3883326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439EA58-8C75-35F7-5DAB-A7CE27442B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6732" y="2476249"/>
            <a:ext cx="7027628" cy="3574281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8717B22-8CAE-7ADC-141B-E90243641F06}"/>
              </a:ext>
            </a:extLst>
          </p:cNvPr>
          <p:cNvCxnSpPr>
            <a:cxnSpLocks/>
          </p:cNvCxnSpPr>
          <p:nvPr/>
        </p:nvCxnSpPr>
        <p:spPr>
          <a:xfrm>
            <a:off x="4914900" y="5650230"/>
            <a:ext cx="460233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74490E2-A67D-82D1-3C4F-52611C9FFCE3}"/>
              </a:ext>
            </a:extLst>
          </p:cNvPr>
          <p:cNvCxnSpPr>
            <a:cxnSpLocks/>
          </p:cNvCxnSpPr>
          <p:nvPr/>
        </p:nvCxnSpPr>
        <p:spPr>
          <a:xfrm>
            <a:off x="4914900" y="4838700"/>
            <a:ext cx="446420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0492011-C983-888D-5FE8-96E92BB1A413}"/>
              </a:ext>
            </a:extLst>
          </p:cNvPr>
          <p:cNvSpPr txBox="1"/>
          <p:nvPr/>
        </p:nvSpPr>
        <p:spPr>
          <a:xfrm>
            <a:off x="5375133" y="4263389"/>
            <a:ext cx="3970895" cy="461665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/>
              <a:t>Audit or Advisory Engagement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4EEE37-5A9E-884A-823F-25FE3A385AB4}"/>
              </a:ext>
            </a:extLst>
          </p:cNvPr>
          <p:cNvSpPr txBox="1"/>
          <p:nvPr/>
        </p:nvSpPr>
        <p:spPr>
          <a:xfrm>
            <a:off x="5375133" y="5074716"/>
            <a:ext cx="4313873" cy="461665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400" dirty="0"/>
              <a:t>Risk metric and assign ownership</a:t>
            </a:r>
          </a:p>
        </p:txBody>
      </p:sp>
    </p:spTree>
    <p:extLst>
      <p:ext uri="{BB962C8B-B14F-4D97-AF65-F5344CB8AC3E}">
        <p14:creationId xmlns:p14="http://schemas.microsoft.com/office/powerpoint/2010/main" val="104265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7AEFD-608E-67D5-58EF-06FC98EFA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5DC97F-D7C4-4603-0366-AE62672DB8E1}"/>
              </a:ext>
            </a:extLst>
          </p:cNvPr>
          <p:cNvSpPr txBox="1"/>
          <p:nvPr/>
        </p:nvSpPr>
        <p:spPr>
          <a:xfrm>
            <a:off x="2181787" y="166180"/>
            <a:ext cx="39142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/>
              <a:t>How to Proceed</a:t>
            </a:r>
          </a:p>
        </p:txBody>
      </p:sp>
      <p:graphicFrame>
        <p:nvGraphicFramePr>
          <p:cNvPr id="4" name="TextBox 2">
            <a:extLst>
              <a:ext uri="{FF2B5EF4-FFF2-40B4-BE49-F238E27FC236}">
                <a16:creationId xmlns:a16="http://schemas.microsoft.com/office/drawing/2014/main" id="{673973D5-435D-A4C2-A868-5906C5967FF6}"/>
              </a:ext>
            </a:extLst>
          </p:cNvPr>
          <p:cNvGraphicFramePr/>
          <p:nvPr/>
        </p:nvGraphicFramePr>
        <p:xfrm>
          <a:off x="542312" y="1605006"/>
          <a:ext cx="4156068" cy="4555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CB2FB0B-A260-31D0-B1C4-4510F5055A2A}"/>
              </a:ext>
            </a:extLst>
          </p:cNvPr>
          <p:cNvSpPr/>
          <p:nvPr/>
        </p:nvSpPr>
        <p:spPr>
          <a:xfrm>
            <a:off x="435428" y="4678090"/>
            <a:ext cx="4345345" cy="76944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A4C3C1-081E-1BE9-E0F8-474D2F89DC1D}"/>
              </a:ext>
            </a:extLst>
          </p:cNvPr>
          <p:cNvSpPr txBox="1"/>
          <p:nvPr/>
        </p:nvSpPr>
        <p:spPr>
          <a:xfrm>
            <a:off x="5896597" y="3105834"/>
            <a:ext cx="5613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Darra is going to talk about how management can implement this</a:t>
            </a:r>
          </a:p>
        </p:txBody>
      </p:sp>
    </p:spTree>
    <p:extLst>
      <p:ext uri="{BB962C8B-B14F-4D97-AF65-F5344CB8AC3E}">
        <p14:creationId xmlns:p14="http://schemas.microsoft.com/office/powerpoint/2010/main" val="3231849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01F923-48E9-0225-660D-ED2D2C6F77F1}"/>
              </a:ext>
            </a:extLst>
          </p:cNvPr>
          <p:cNvSpPr txBox="1"/>
          <p:nvPr/>
        </p:nvSpPr>
        <p:spPr>
          <a:xfrm>
            <a:off x="6014335" y="759899"/>
            <a:ext cx="575926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4400" b="1" dirty="0"/>
              <a:t>Let's move the needle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Let's put </a:t>
            </a:r>
            <a:r>
              <a:rPr lang="en-US" sz="3200" b="1" i="1" dirty="0"/>
              <a:t>Data management </a:t>
            </a:r>
            <a:r>
              <a:rPr lang="en-US" sz="3200" dirty="0"/>
              <a:t>into TPRM</a:t>
            </a:r>
          </a:p>
        </p:txBody>
      </p:sp>
      <p:pic>
        <p:nvPicPr>
          <p:cNvPr id="4" name="Picture 2" descr="a collapsed wooden bridge with splintered planks where a dump truck overloaded with gravel has fallen through; the truck is nose‑down in the broken span with gravel spilling into the creek below; beside the bridge stands a bright yellow road sign that reads &quot;WEIGHT LIMIT YELLOW&quot; instead of a numeric limit; rural dirt road, daytime, clear metaphor for misunderstanding weight limits">
            <a:extLst>
              <a:ext uri="{FF2B5EF4-FFF2-40B4-BE49-F238E27FC236}">
                <a16:creationId xmlns:a16="http://schemas.microsoft.com/office/drawing/2014/main" id="{E700C474-0428-F053-9AFB-5FD61EC5A3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1" t="9523" r="8698" b="7141"/>
          <a:stretch>
            <a:fillRect/>
          </a:stretch>
        </p:blipFill>
        <p:spPr bwMode="auto">
          <a:xfrm>
            <a:off x="255067" y="238978"/>
            <a:ext cx="5336725" cy="406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12E269-B37A-92D8-9ED8-7C6FFB445D62}"/>
              </a:ext>
            </a:extLst>
          </p:cNvPr>
          <p:cNvSpPr txBox="1"/>
          <p:nvPr/>
        </p:nvSpPr>
        <p:spPr>
          <a:xfrm>
            <a:off x="6014335" y="2754229"/>
            <a:ext cx="53367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/>
              <a:t>Using a surprisingly, simple calculation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C64B4F8-E1EA-19C7-D1EA-66C31C05E13A}"/>
              </a:ext>
            </a:extLst>
          </p:cNvPr>
          <p:cNvGrpSpPr/>
          <p:nvPr/>
        </p:nvGrpSpPr>
        <p:grpSpPr>
          <a:xfrm>
            <a:off x="1429789" y="1438102"/>
            <a:ext cx="3715557" cy="5118091"/>
            <a:chOff x="1429789" y="1438102"/>
            <a:chExt cx="3715557" cy="5118091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4DF5F3C-93B3-9CB4-652F-7495643A9E2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29789" y="1438102"/>
              <a:ext cx="1134082" cy="1188991"/>
            </a:xfrm>
            <a:prstGeom prst="straightConnector1">
              <a:avLst/>
            </a:prstGeom>
            <a:ln w="88900">
              <a:solidFill>
                <a:schemeClr val="bg1"/>
              </a:solidFill>
              <a:tailEnd type="triangle"/>
            </a:ln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6" name="Picture 2" descr="a clear roadside weight limit sign reading 'WEIGHT LIMIT 2 TONS' in bold black letters on a white reflective background, simple metal post, bright daylight, realistic style">
              <a:extLst>
                <a:ext uri="{FF2B5EF4-FFF2-40B4-BE49-F238E27FC236}">
                  <a16:creationId xmlns:a16="http://schemas.microsoft.com/office/drawing/2014/main" id="{A8B614EF-07A5-ECB7-BA30-3E9B719115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824" y="2571410"/>
              <a:ext cx="2656522" cy="3984783"/>
            </a:xfrm>
            <a:prstGeom prst="rect">
              <a:avLst/>
            </a:prstGeom>
            <a:noFill/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2F617B3-62DA-C4FF-7DFC-A00E3C6368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969" y="5059548"/>
            <a:ext cx="3041439" cy="13034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C723AE-440A-A78B-2071-58CCED4D10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4335" y="5264317"/>
            <a:ext cx="2814915" cy="99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9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6A790-AE03-0B71-3CC4-354D75889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9A13B7-C0BD-DE04-9BF4-23408D6D1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75" y="1128402"/>
            <a:ext cx="5486400" cy="14389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A49177-FE03-5B8C-4BA6-6CF90CDD53DE}"/>
              </a:ext>
            </a:extLst>
          </p:cNvPr>
          <p:cNvSpPr txBox="1"/>
          <p:nvPr/>
        </p:nvSpPr>
        <p:spPr>
          <a:xfrm>
            <a:off x="432575" y="151445"/>
            <a:ext cx="5370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Will be a presented topic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EEC0A3-B027-4C14-7CB5-B7F5C1B3C6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75" y="3467348"/>
            <a:ext cx="5486400" cy="195580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AD70BB8-7860-9EA9-F5FE-5E2E2E38C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318" y="2154379"/>
            <a:ext cx="3764743" cy="212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1A68C0-45BF-2160-C115-C33C1899E2D8}"/>
              </a:ext>
            </a:extLst>
          </p:cNvPr>
          <p:cNvSpPr txBox="1"/>
          <p:nvPr/>
        </p:nvSpPr>
        <p:spPr>
          <a:xfrm>
            <a:off x="6750453" y="151445"/>
            <a:ext cx="48080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Was a presented topic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C8F6EC-DC53-853A-CFD2-88ACB045AA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0689" y="4389632"/>
            <a:ext cx="2275840" cy="22419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BC3BFA-E0D2-5130-B067-6164A2FC39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6128" y="1128402"/>
            <a:ext cx="2914562" cy="102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32C4505-6A5A-0641-8CA6-EED66FA34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06" y="3266277"/>
            <a:ext cx="2292857" cy="206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94B98B4-6CD3-3B40-9BD8-19266A33CCAD}"/>
              </a:ext>
            </a:extLst>
          </p:cNvPr>
          <p:cNvSpPr/>
          <p:nvPr/>
        </p:nvSpPr>
        <p:spPr>
          <a:xfrm>
            <a:off x="3537020" y="5376014"/>
            <a:ext cx="4895324" cy="102033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56D8E0-87F6-A842-860E-2F93F63926E0}"/>
              </a:ext>
            </a:extLst>
          </p:cNvPr>
          <p:cNvSpPr txBox="1"/>
          <p:nvPr/>
        </p:nvSpPr>
        <p:spPr>
          <a:xfrm>
            <a:off x="3759655" y="5655346"/>
            <a:ext cx="4535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Low expectation for a hole-in-one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23B5A8-008E-2D45-B266-41C259ECFA43}"/>
              </a:ext>
            </a:extLst>
          </p:cNvPr>
          <p:cNvSpPr txBox="1"/>
          <p:nvPr/>
        </p:nvSpPr>
        <p:spPr>
          <a:xfrm>
            <a:off x="3759655" y="702291"/>
            <a:ext cx="4672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Residual Risk Accumulates</a:t>
            </a:r>
          </a:p>
        </p:txBody>
      </p:sp>
    </p:spTree>
    <p:extLst>
      <p:ext uri="{BB962C8B-B14F-4D97-AF65-F5344CB8AC3E}">
        <p14:creationId xmlns:p14="http://schemas.microsoft.com/office/powerpoint/2010/main" val="1228780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olf ball Silhouettes, Images for Download Free - silhouetteAC">
            <a:extLst>
              <a:ext uri="{FF2B5EF4-FFF2-40B4-BE49-F238E27FC236}">
                <a16:creationId xmlns:a16="http://schemas.microsoft.com/office/drawing/2014/main" id="{B1DB7933-2993-3344-BD68-54615C692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03" y="5642356"/>
            <a:ext cx="1122822" cy="112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38849DD-A3CF-D749-8ED3-C51E9B262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408B9E9-25CA-0841-A8B8-7AE704B5B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7A58DFC-9316-374B-B78E-4BD19887C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7C8569-2AD6-4C4E-ACDB-A25332161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78E4DE5-F5E5-DD48-ABA0-F4CE262D7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770EC54-66F9-D044-BE76-E4F6CDB65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E17CF38-90A9-334B-8D9A-3696B0E84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0067DC3-F697-9D49-B941-8236E9A43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D940E05-5A48-9D40-B732-30A7C7B07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5A30A77-FB43-1340-8FE4-A2BBA99B0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-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14E2FE-F728-D341-8C80-C064FC3F4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-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7207BD0-FDFD-094E-BFD6-2233881F9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A4E95BB-4557-E347-B7F7-20FB28FC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DF4A067-1765-2246-9007-25B6BCFB6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78948F5-3E1F-2541-AB08-C97F16BAF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FEDA05D-80C9-6A47-AA07-81DCA737F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E9189C9-E785-B74C-83C4-AD84515DF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9E19FB-6725-F048-B93B-497421B51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F3975AA-690B-594B-B149-4EF3459A1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04E9B7E-99E2-C345-A0B8-891EEA1E5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B2F493F-6256-6845-A4BE-8B772969E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92901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A4BE125-6699-6042-B913-D6D8492BB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92901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832AB8E-FC14-3C4D-A713-7BDAE9C24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19BCCA0-441D-914F-8031-274581268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6603D26-1964-BC45-A344-E05551CE0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FA3A08-7339-414F-A79D-4BA689653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AA700FA-64E5-9F42-A8F8-0FD2920BB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A28EBB2-BA03-4C45-8286-9AF259AAB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8132208-9DAE-3D4F-9EFE-0762F72C0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C8660FF-2C4E-AC4D-B05C-A34B0C00B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8C6940A-D6A1-0345-9823-DAFAC85A4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F9432DD-3B29-9E49-A733-01F0D7656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189788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5B071DC-1DFE-A743-8CE2-24C48B124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189788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0A82ACD-7DD7-DF4D-8454-FC3511F5E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5C74D5E-361D-B84D-83D2-6F07F0902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D534485-CF1A-AA43-9DBE-CEE36D9E6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DFC0D67-ECCB-3449-967E-7F5034EDA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7FFC652-B72D-6744-91B5-335550C5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AB08E22-4842-DA4E-8E31-EB9DB0C40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BB50E14-C6D8-3645-BC21-9256FD7BE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282689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9B5C9C6-A8BB-3644-8570-C6BD75CE5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282689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FA6FCA5-091F-2040-AD65-07D002606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282689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A5AF18B-1C8F-5840-A582-5DE52FD98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282689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F06A1E6-0D7D-B24D-A82D-1D59729C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D4EDE4F-7C85-8142-9B67-80B96A97A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6272EE5-3C16-C447-B682-904326C9B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0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3173AF0-1DA4-6A4A-8DEE-1FBE20B7E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6755300-9965-CC49-8293-333E5B6A7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57A07DF-69A3-9145-87C4-B852DE27C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04EB1AB-BBEE-F64A-B93F-EEE09D0C8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DA71E54-4301-164D-8F00-8DAD51455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DD201FD-989B-2B4F-B420-E79E26AE2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B80B566-7518-644E-A3D8-96248C628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379576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8FB1ADB-3F7E-D249-9C69-D73A09128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37957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1E7955B-C2E4-FE43-B3EE-63DF8796D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8131B40-D7C1-7948-87A9-D606B2094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014D43A-9053-1448-A3F7-E3B5E43B8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47176B5-4441-6349-AC72-8BDA58DCE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756E7F1-3DD9-9C40-BD53-5E1881625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C921B3A-D6C7-9249-884A-9F6D5521B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F5136C8-3234-BC4A-8384-CBAAB6EF8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CD4FC53-4347-1D4A-9504-557040665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1E33BF1-9918-D44F-AB1C-904A59ACF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1A5440C-417E-6A4A-9738-EB586B3C5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472477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5F7042B-899D-4C4E-A9FF-C7CCFE360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472477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626F85D-7BCD-BE4E-8DA3-A78A630B3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ABC5A12-DD58-0B4C-9803-4FC7FBA24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211" y="2866749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E15C84-8793-F540-8534-6F6784E41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2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29ECBA9-D775-764E-A54A-E1B7E89D2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D9F5316-3B81-7C4C-82AD-57A1CF493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BEEE800-A16D-494B-8054-7CBFA4C84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976AF4A-3EF9-5244-A193-3F49FCD8A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F826E9E-4536-4548-A0A1-DAA71D5E8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B4C5714-D8CC-F449-AE36-A04D7BD2C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507C8B2-A1CC-A44A-8192-3D8C3339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569364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CE84225-B9C6-D44D-A5F4-171289ACF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569364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8FB2C69-5410-5B42-BFDC-BFC55742F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15C012E-384A-F44A-8623-BAD554998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E28919C-F287-AF4F-ACFA-264FAA3F1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2500F94-54C0-334E-96C3-7ABFFD804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1349499-B1C1-3445-ACD0-448431F2E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B66E4AC-4D16-E54D-86AC-B02461889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75F76B7-38B4-A14D-8DAC-CCB7B0C64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3DD8E96-ECAE-B443-A573-BA76CD584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95C5CA-D159-4644-A1CF-89010F59D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89F4982-4AC9-024F-99A6-DEEF7659A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6622659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100164F-5FAF-DB47-91BF-968D740EF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662265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38F9B30-2C57-624A-9139-0B065AED57D0}"/>
              </a:ext>
            </a:extLst>
          </p:cNvPr>
          <p:cNvSpPr/>
          <p:nvPr/>
        </p:nvSpPr>
        <p:spPr>
          <a:xfrm>
            <a:off x="1020509" y="5660092"/>
            <a:ext cx="1122822" cy="1020245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51D36F70-7FB1-FD49-9974-FC6766D9D9D1}"/>
              </a:ext>
            </a:extLst>
          </p:cNvPr>
          <p:cNvSpPr/>
          <p:nvPr/>
        </p:nvSpPr>
        <p:spPr>
          <a:xfrm>
            <a:off x="2544725" y="1257535"/>
            <a:ext cx="7542027" cy="9665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CEEBAC2-91EC-C242-837C-9AF734004E2F}"/>
              </a:ext>
            </a:extLst>
          </p:cNvPr>
          <p:cNvSpPr txBox="1"/>
          <p:nvPr/>
        </p:nvSpPr>
        <p:spPr>
          <a:xfrm>
            <a:off x="2694504" y="1476858"/>
            <a:ext cx="7173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But </a:t>
            </a:r>
            <a:r>
              <a:rPr lang="en-US" sz="2800" b="1" dirty="0">
                <a:solidFill>
                  <a:schemeClr val="bg1"/>
                </a:solidFill>
              </a:rPr>
              <a:t>higher expectation </a:t>
            </a:r>
            <a:r>
              <a:rPr lang="en-US" sz="2800" dirty="0">
                <a:solidFill>
                  <a:schemeClr val="bg1"/>
                </a:solidFill>
              </a:rPr>
              <a:t>in </a:t>
            </a:r>
            <a:r>
              <a:rPr lang="en-US" sz="2800" b="1" dirty="0">
                <a:solidFill>
                  <a:schemeClr val="bg1"/>
                </a:solidFill>
              </a:rPr>
              <a:t>a golf tournament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D20D66E-1C7D-294C-BA0F-F2F6FD15497F}"/>
              </a:ext>
            </a:extLst>
          </p:cNvPr>
          <p:cNvSpPr/>
          <p:nvPr/>
        </p:nvSpPr>
        <p:spPr>
          <a:xfrm>
            <a:off x="2551814" y="2242472"/>
            <a:ext cx="7520763" cy="17691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CB17F6F1-132F-064A-9253-53519F5D7817}"/>
                  </a:ext>
                </a:extLst>
              </p:cNvPr>
              <p:cNvSpPr txBox="1"/>
              <p:nvPr/>
            </p:nvSpPr>
            <p:spPr>
              <a:xfrm>
                <a:off x="2514601" y="2334772"/>
                <a:ext cx="7492994" cy="15577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𝐸𝑥𝑝𝑒𝑐𝑡𝑒𝑑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𝑉𝑎𝑙𝑢𝑒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3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en-US" sz="3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𝑃𝑟𝑜𝑏𝑎𝑏𝑖𝑙𝑖𝑡𝑦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36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CB17F6F1-132F-064A-9253-53519F5D7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1" y="2334772"/>
                <a:ext cx="7492994" cy="1557734"/>
              </a:xfrm>
              <a:prstGeom prst="rect">
                <a:avLst/>
              </a:prstGeom>
              <a:blipFill>
                <a:blip r:embed="rId5"/>
                <a:stretch>
                  <a:fillRect t="-114516" b="-176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C5555C71-BCE7-2D4D-88FD-39FDD104DA9E}"/>
                  </a:ext>
                </a:extLst>
              </p:cNvPr>
              <p:cNvSpPr txBox="1"/>
              <p:nvPr/>
            </p:nvSpPr>
            <p:spPr>
              <a:xfrm>
                <a:off x="8115024" y="343844"/>
                <a:ext cx="3456841" cy="1131143"/>
              </a:xfrm>
              <a:prstGeom prst="rect">
                <a:avLst/>
              </a:prstGeom>
              <a:solidFill>
                <a:srgbClr val="FFFF00"/>
              </a:solidFill>
              <a:effectLst>
                <a:outerShdw blurRad="508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+…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C5555C71-BCE7-2D4D-88FD-39FDD104D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5024" y="343844"/>
                <a:ext cx="3456841" cy="1131143"/>
              </a:xfrm>
              <a:prstGeom prst="rect">
                <a:avLst/>
              </a:prstGeom>
              <a:blipFill>
                <a:blip r:embed="rId6"/>
                <a:stretch>
                  <a:fillRect l="-557" t="-602"/>
                </a:stretch>
              </a:blipFill>
              <a:effectLst>
                <a:outerShdw blurRad="508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TextBox 105">
            <a:extLst>
              <a:ext uri="{FF2B5EF4-FFF2-40B4-BE49-F238E27FC236}">
                <a16:creationId xmlns:a16="http://schemas.microsoft.com/office/drawing/2014/main" id="{56685EE9-B2DA-AB45-A618-2D8498142E90}"/>
              </a:ext>
            </a:extLst>
          </p:cNvPr>
          <p:cNvSpPr txBox="1"/>
          <p:nvPr/>
        </p:nvSpPr>
        <p:spPr>
          <a:xfrm>
            <a:off x="2763336" y="3303843"/>
            <a:ext cx="3018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(likelihood)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514BAE-2C52-FC58-1EDB-28EFFB241144}"/>
              </a:ext>
            </a:extLst>
          </p:cNvPr>
          <p:cNvSpPr txBox="1"/>
          <p:nvPr/>
        </p:nvSpPr>
        <p:spPr>
          <a:xfrm>
            <a:off x="6889089" y="2351252"/>
            <a:ext cx="966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=Golfers</a:t>
            </a:r>
          </a:p>
        </p:txBody>
      </p:sp>
    </p:spTree>
    <p:extLst>
      <p:ext uri="{BB962C8B-B14F-4D97-AF65-F5344CB8AC3E}">
        <p14:creationId xmlns:p14="http://schemas.microsoft.com/office/powerpoint/2010/main" val="364914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" grpId="0" animBg="1"/>
      <p:bldP spid="103" grpId="0"/>
      <p:bldP spid="104" grpId="0" animBg="1"/>
      <p:bldP spid="105" grpId="0"/>
      <p:bldP spid="109" grpId="0" animBg="1"/>
      <p:bldP spid="10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olf ball Silhouettes, Images for Download Free - silhouetteAC">
            <a:extLst>
              <a:ext uri="{FF2B5EF4-FFF2-40B4-BE49-F238E27FC236}">
                <a16:creationId xmlns:a16="http://schemas.microsoft.com/office/drawing/2014/main" id="{B1DB7933-2993-3344-BD68-54615C692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03" y="5642356"/>
            <a:ext cx="1122822" cy="112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38849DD-A3CF-D749-8ED3-C51E9B262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408B9E9-25CA-0841-A8B8-7AE704B5B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7A58DFC-9316-374B-B78E-4BD19887C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7C8569-2AD6-4C4E-ACDB-A25332161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78E4DE5-F5E5-DD48-ABA0-F4CE262D7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770EC54-66F9-D044-BE76-E4F6CDB65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E17CF38-90A9-334B-8D9A-3696B0E84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0067DC3-F697-9D49-B941-8236E9A43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D940E05-5A48-9D40-B732-30A7C7B07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-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5A30A77-FB43-1340-8FE4-A2BBA99B0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-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14E2FE-F728-D341-8C80-C064FC3F4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-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7207BD0-FDFD-094E-BFD6-2233881F9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A4E95BB-4557-E347-B7F7-20FB28FC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DF4A067-1765-2246-9007-25B6BCFB6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78948F5-3E1F-2541-AB08-C97F16BAF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FEDA05D-80C9-6A47-AA07-81DCA737F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E9189C9-E785-B74C-83C4-AD84515DF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92901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B9E19FB-6725-F048-B93B-497421B51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F3975AA-690B-594B-B149-4EF3459A1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04E9B7E-99E2-C345-A0B8-891EEA1E5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92901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B2F493F-6256-6845-A4BE-8B772969E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92901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A4BE125-6699-6042-B913-D6D8492BB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92901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832AB8E-FC14-3C4D-A713-7BDAE9C24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19BCCA0-441D-914F-8031-274581268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6603D26-1964-BC45-A344-E05551CE0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FA3A08-7339-414F-A79D-4BA689653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AA700FA-64E5-9F42-A8F8-0FD2920BB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A28EBB2-BA03-4C45-8286-9AF259AAB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189788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8132208-9DAE-3D4F-9EFE-0762F72C0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C8660FF-2C4E-AC4D-B05C-A34B0C00B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8C6940A-D6A1-0345-9823-DAFAC85A4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604" y="189788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F9432DD-3B29-9E49-A733-01F0D7656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189788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5B071DC-1DFE-A743-8CE2-24C48B124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189788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0A82ACD-7DD7-DF4D-8454-FC3511F5E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07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5C74D5E-361D-B84D-83D2-6F07F0902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79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D534485-CF1A-AA43-9DBE-CEE36D9E6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5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DFC0D67-ECCB-3449-967E-7F5034EDA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A7FFC652-B72D-6744-91B5-335550C5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225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AB08E22-4842-DA4E-8E31-EB9DB0C40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39" y="282689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BB50E14-C6D8-3645-BC21-9256FD7BE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53" y="282689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9B5C9C6-A8BB-3644-8570-C6BD75CE5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475" y="282689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FA6FCA5-091F-2040-AD65-07D002606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79" y="282689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A5AF18B-1C8F-5840-A582-5DE52FD98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555" y="282689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F06A1E6-0D7D-B24D-A82D-1D59729CA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D4EDE4F-7C85-8142-9B67-80B96A97A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6272EE5-3C16-C447-B682-904326C9B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60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3173AF0-1DA4-6A4A-8DEE-1FBE20B7E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6755300-9965-CC49-8293-333E5B6A7B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57A07DF-69A3-9145-87C4-B852DE27C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379576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04EB1AB-BBEE-F64A-B93F-EEE09D0C8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DA71E54-4301-164D-8F00-8DAD51455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DD201FD-989B-2B4F-B420-E79E26AE2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3795763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B80B566-7518-644E-A3D8-96248C628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3795762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8FB1ADB-3F7E-D249-9C69-D73A09128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37957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1E7955B-C2E4-FE43-B3EE-63DF8796D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F8131B40-D7C1-7948-87A9-D606B2094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014D43A-9053-1448-A3F7-E3B5E43B8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1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347176B5-4441-6349-AC72-8BDA58DCE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756E7F1-3DD9-9C40-BD53-5E1881625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C921B3A-D6C7-9249-884A-9F6D5521B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472477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F5136C8-3234-BC4A-8384-CBAAB6EF8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4CD4FC53-4347-1D4A-9504-557040665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1E33BF1-9918-D44F-AB1C-904A59ACF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472477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1A5440C-417E-6A4A-9738-EB586B3C5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472477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5F7042B-899D-4C4E-A9FF-C7CCFE360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4724774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626F85D-7BCD-BE4E-8DA3-A78A630B3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ABC5A12-DD58-0B4C-9803-4FC7FBA24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211" y="2866749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E15C84-8793-F540-8534-6F6784E41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2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29ECBA9-D775-764E-A54A-E1B7E89D2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D9F5316-3B81-7C4C-82AD-57A1CF493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BEEE800-A16D-494B-8054-7CBFA4C84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569364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7976AF4A-3EF9-5244-A193-3F49FCD8A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8F826E9E-4536-4548-A0A1-DAA71D5E8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DB4C5714-D8CC-F449-AE36-A04D7BD2C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5693647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507C8B2-A1CC-A44A-8192-3D8C3339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5693646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5CE84225-B9C6-D44D-A5F4-171289ACF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5693645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8FB2C69-5410-5B42-BFDC-BFC55742F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99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015C012E-384A-F44A-8623-BAD554998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0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6E28919C-F287-AF4F-ACFA-264FAA3F1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13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B2500F94-54C0-334E-96C3-7ABFFD804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22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1349499-B1C1-3445-ACD0-448431F2E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33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2B66E4AC-4D16-E54D-86AC-B02461889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47" y="6622661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C75F76B7-38B4-A14D-8DAC-CCB7B0C64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61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3DD8E96-ECAE-B443-A573-BA76CD584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83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9495C5CA-D159-4644-A1CF-89010F59D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212" y="6622660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E89F4982-4AC9-024F-99A6-DEEF7659A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687" y="6622659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6" descr="Golf Course Green With Flag Or Flagstick And Golf Ball Flat Vector Icon For  Sports Apps And Websites Royalty Free SVG, Cliparts, Vectors, and Stock  Illustration. Image 108132975.">
            <a:extLst>
              <a:ext uri="{FF2B5EF4-FFF2-40B4-BE49-F238E27FC236}">
                <a16:creationId xmlns:a16="http://schemas.microsoft.com/office/drawing/2014/main" id="{1100164F-5FAF-DB47-91BF-968D740EF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7163" y="6622658"/>
            <a:ext cx="1133606" cy="102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38F9B30-2C57-624A-9139-0B065AED57D0}"/>
              </a:ext>
            </a:extLst>
          </p:cNvPr>
          <p:cNvSpPr/>
          <p:nvPr/>
        </p:nvSpPr>
        <p:spPr>
          <a:xfrm>
            <a:off x="1020509" y="5660092"/>
            <a:ext cx="1122822" cy="1020245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D20D66E-1C7D-294C-BA0F-F2F6FD15497F}"/>
              </a:ext>
            </a:extLst>
          </p:cNvPr>
          <p:cNvSpPr/>
          <p:nvPr/>
        </p:nvSpPr>
        <p:spPr>
          <a:xfrm>
            <a:off x="2551814" y="2242472"/>
            <a:ext cx="7520763" cy="17691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CB17F6F1-132F-064A-9253-53519F5D7817}"/>
                  </a:ext>
                </a:extLst>
              </p:cNvPr>
              <p:cNvSpPr txBox="1"/>
              <p:nvPr/>
            </p:nvSpPr>
            <p:spPr>
              <a:xfrm>
                <a:off x="2773713" y="2334772"/>
                <a:ext cx="6924017" cy="15578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</m:t>
                      </m:r>
                      <m:r>
                        <a:rPr lang="en-US" sz="3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3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brk m:alnAt="23"/>
                            </m:rPr>
                            <a:rPr lang="en-US" sz="3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sz="3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𝑃𝑟𝑜𝑏𝑎𝑏𝑖𝑙𝑖𝑡𝑦</m:t>
                              </m:r>
                            </m:e>
                            <m:sub>
                              <m:r>
                                <a:rPr lang="en-US" sz="3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36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3600" dirty="0">
                  <a:solidFill>
                    <a:schemeClr val="bg1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CB17F6F1-132F-064A-9253-53519F5D7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3713" y="2334772"/>
                <a:ext cx="6924017" cy="1557862"/>
              </a:xfrm>
              <a:prstGeom prst="rect">
                <a:avLst/>
              </a:prstGeom>
              <a:blipFill>
                <a:blip r:embed="rId5"/>
                <a:stretch>
                  <a:fillRect t="-114516" b="-176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41D000D0-EA74-E641-9CBA-93D7B62FCA39}"/>
              </a:ext>
            </a:extLst>
          </p:cNvPr>
          <p:cNvSpPr txBox="1"/>
          <p:nvPr/>
        </p:nvSpPr>
        <p:spPr>
          <a:xfrm>
            <a:off x="5361003" y="2338555"/>
            <a:ext cx="966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=Golfers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08A0E5B-612C-F04B-8D7A-A61E402D3E0D}"/>
              </a:ext>
            </a:extLst>
          </p:cNvPr>
          <p:cNvSpPr txBox="1"/>
          <p:nvPr/>
        </p:nvSpPr>
        <p:spPr>
          <a:xfrm>
            <a:off x="3162182" y="3315215"/>
            <a:ext cx="2195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bg1"/>
                </a:solidFill>
              </a:rPr>
              <a:t>Expected Value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2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40FED5-6994-B23A-25D6-4B2D904338EB}"/>
              </a:ext>
            </a:extLst>
          </p:cNvPr>
          <p:cNvSpPr txBox="1"/>
          <p:nvPr/>
        </p:nvSpPr>
        <p:spPr>
          <a:xfrm>
            <a:off x="5007593" y="350871"/>
            <a:ext cx="2176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Frequency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B285CF-6F51-E4BA-1AB5-9FA53837C0D6}"/>
                  </a:ext>
                </a:extLst>
              </p:cNvPr>
              <p:cNvSpPr txBox="1"/>
              <p:nvPr/>
            </p:nvSpPr>
            <p:spPr>
              <a:xfrm>
                <a:off x="2279921" y="2330718"/>
                <a:ext cx="2229713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B285CF-6F51-E4BA-1AB5-9FA53837C0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921" y="2330718"/>
                <a:ext cx="2229713" cy="677108"/>
              </a:xfrm>
              <a:prstGeom prst="rect">
                <a:avLst/>
              </a:prstGeom>
              <a:blipFill>
                <a:blip r:embed="rId3"/>
                <a:stretch>
                  <a:fillRect l="-5085" t="-170370" r="-11864" b="-2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91F805DC-F1DC-DB07-6540-3D14A4E58CD9}"/>
              </a:ext>
            </a:extLst>
          </p:cNvPr>
          <p:cNvSpPr txBox="1"/>
          <p:nvPr/>
        </p:nvSpPr>
        <p:spPr>
          <a:xfrm>
            <a:off x="2258903" y="2837109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Frequency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983B58-72BA-BCB7-B5F7-FFBF787DDE07}"/>
              </a:ext>
            </a:extLst>
          </p:cNvPr>
          <p:cNvSpPr txBox="1"/>
          <p:nvPr/>
        </p:nvSpPr>
        <p:spPr>
          <a:xfrm>
            <a:off x="5278381" y="2467777"/>
            <a:ext cx="4293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Average years between breaches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B5ED2C-30F3-46BA-DD36-DD4354FCF3AD}"/>
                  </a:ext>
                </a:extLst>
              </p:cNvPr>
              <p:cNvSpPr txBox="1"/>
              <p:nvPr/>
            </p:nvSpPr>
            <p:spPr>
              <a:xfrm>
                <a:off x="1440027" y="3429000"/>
                <a:ext cx="8502293" cy="1272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i="1">
                              <a:latin typeface="Cambria Math" panose="02040503050406030204" pitchFamily="18" charset="0"/>
                            </a:rPr>
                            <m:t>1%=</m:t>
                          </m:r>
                          <m:f>
                            <m:fPr>
                              <m:ctrlP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4400" b="0" i="1" smtClean="0">
                                  <a:latin typeface="Cambria Math" panose="02040503050406030204" pitchFamily="18" charset="0"/>
                                </a:rPr>
                                <m:t>0.01</m:t>
                              </m:r>
                            </m:den>
                          </m:f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=100 </m:t>
                          </m:r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𝑦𝑒𝑎𝑟𝑠</m:t>
                          </m:r>
                        </m:den>
                      </m:f>
                    </m:oMath>
                  </m:oMathPara>
                </a14:m>
                <a:endParaRPr lang="en-US" sz="4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3B5ED2C-30F3-46BA-DD36-DD4354FCF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27" y="3429000"/>
                <a:ext cx="8502293" cy="1272080"/>
              </a:xfrm>
              <a:prstGeom prst="rect">
                <a:avLst/>
              </a:prstGeom>
              <a:blipFill>
                <a:blip r:embed="rId4"/>
                <a:stretch>
                  <a:fillRect t="-93069" b="-155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E7B82178-865E-4EE6-2A2E-A2867D62A807}"/>
              </a:ext>
            </a:extLst>
          </p:cNvPr>
          <p:cNvSpPr txBox="1"/>
          <p:nvPr/>
        </p:nvSpPr>
        <p:spPr>
          <a:xfrm>
            <a:off x="6876809" y="4336191"/>
            <a:ext cx="4070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Does NOT mean wait 100 years</a:t>
            </a:r>
          </a:p>
        </p:txBody>
      </p:sp>
    </p:spTree>
    <p:extLst>
      <p:ext uri="{BB962C8B-B14F-4D97-AF65-F5344CB8AC3E}">
        <p14:creationId xmlns:p14="http://schemas.microsoft.com/office/powerpoint/2010/main" val="191282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3D8B53-6D12-B862-11A5-0C365D688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53" y="3778932"/>
            <a:ext cx="10843362" cy="22481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CF83F1-AE9A-244C-87D0-3C259A3B2DA5}"/>
              </a:ext>
            </a:extLst>
          </p:cNvPr>
          <p:cNvSpPr txBox="1"/>
          <p:nvPr/>
        </p:nvSpPr>
        <p:spPr>
          <a:xfrm>
            <a:off x="68119" y="5083925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268CB9-F152-5140-AA1F-F0F10422CE03}"/>
              </a:ext>
            </a:extLst>
          </p:cNvPr>
          <p:cNvSpPr/>
          <p:nvPr/>
        </p:nvSpPr>
        <p:spPr>
          <a:xfrm>
            <a:off x="2805191" y="3665358"/>
            <a:ext cx="8841783" cy="2390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E24A88DC-9628-754F-A9B4-B8A348744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509" y="1858951"/>
            <a:ext cx="8542692" cy="444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4078E9-8794-074C-ABF8-E22111254258}"/>
              </a:ext>
            </a:extLst>
          </p:cNvPr>
          <p:cNvSpPr txBox="1"/>
          <p:nvPr/>
        </p:nvSpPr>
        <p:spPr>
          <a:xfrm>
            <a:off x="6297099" y="4277368"/>
            <a:ext cx="2500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Typical </a:t>
            </a:r>
            <a:r>
              <a:rPr lang="en-US" sz="2800" i="1" dirty="0"/>
              <a:t>P</a:t>
            </a:r>
            <a:r>
              <a:rPr lang="en-US" sz="2800" i="1" baseline="-25000" dirty="0"/>
              <a:t>i</a:t>
            </a:r>
            <a:r>
              <a:rPr lang="en-US" sz="2800" dirty="0"/>
              <a:t> values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906FC-0E39-BEC6-A92A-F1C52E7E4BA0}"/>
              </a:ext>
            </a:extLst>
          </p:cNvPr>
          <p:cNvSpPr txBox="1"/>
          <p:nvPr/>
        </p:nvSpPr>
        <p:spPr>
          <a:xfrm>
            <a:off x="2992554" y="225526"/>
            <a:ext cx="6206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What Can We Learn From Math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6C20AB-E346-E610-508C-890C895ED6FB}"/>
              </a:ext>
            </a:extLst>
          </p:cNvPr>
          <p:cNvSpPr txBox="1"/>
          <p:nvPr/>
        </p:nvSpPr>
        <p:spPr>
          <a:xfrm>
            <a:off x="4273613" y="2575587"/>
            <a:ext cx="1255472" cy="923330"/>
          </a:xfrm>
          <a:prstGeom prst="rect">
            <a:avLst/>
          </a:prstGeom>
          <a:solidFill>
            <a:srgbClr val="FFFF00"/>
          </a:solidFill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b="1" dirty="0"/>
              <a:t>Bell Curve</a:t>
            </a:r>
          </a:p>
          <a:p>
            <a:r>
              <a:rPr lang="en-US" dirty="0"/>
              <a:t>Gaussian</a:t>
            </a:r>
          </a:p>
          <a:p>
            <a:r>
              <a:rPr lang="en-US" dirty="0"/>
              <a:t>Log-normal</a:t>
            </a:r>
          </a:p>
        </p:txBody>
      </p:sp>
    </p:spTree>
    <p:extLst>
      <p:ext uri="{BB962C8B-B14F-4D97-AF65-F5344CB8AC3E}">
        <p14:creationId xmlns:p14="http://schemas.microsoft.com/office/powerpoint/2010/main" val="7260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0C193-4D36-8D1D-01D7-D3D10E02A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20DE7F5-BBFB-3508-610C-84D1C5DEBA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53" y="3778932"/>
            <a:ext cx="10843362" cy="2248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2B7B90-5C1E-FA38-5124-748F05BA1693}"/>
              </a:ext>
            </a:extLst>
          </p:cNvPr>
          <p:cNvSpPr txBox="1"/>
          <p:nvPr/>
        </p:nvSpPr>
        <p:spPr>
          <a:xfrm>
            <a:off x="68119" y="5083925"/>
            <a:ext cx="1375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Expected Value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26E374-C3AA-DA42-D197-F981C6741B20}"/>
              </a:ext>
            </a:extLst>
          </p:cNvPr>
          <p:cNvSpPr/>
          <p:nvPr/>
        </p:nvSpPr>
        <p:spPr>
          <a:xfrm>
            <a:off x="2861337" y="4040262"/>
            <a:ext cx="2698558" cy="2527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232B70-9405-EC11-BBF8-08EA7ADE8465}"/>
              </a:ext>
            </a:extLst>
          </p:cNvPr>
          <p:cNvSpPr/>
          <p:nvPr/>
        </p:nvSpPr>
        <p:spPr>
          <a:xfrm>
            <a:off x="5617391" y="3639199"/>
            <a:ext cx="3262990" cy="2527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D9B966-D275-605A-F7E0-9D54301E8815}"/>
              </a:ext>
            </a:extLst>
          </p:cNvPr>
          <p:cNvSpPr/>
          <p:nvPr/>
        </p:nvSpPr>
        <p:spPr>
          <a:xfrm>
            <a:off x="8865888" y="3909596"/>
            <a:ext cx="2597821" cy="2527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736D1C-968A-2421-16B6-96B75F3423BC}"/>
              </a:ext>
            </a:extLst>
          </p:cNvPr>
          <p:cNvSpPr txBox="1"/>
          <p:nvPr/>
        </p:nvSpPr>
        <p:spPr>
          <a:xfrm>
            <a:off x="2992554" y="225526"/>
            <a:ext cx="6206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What Can We Learn From Math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9EC114-E6EB-FE28-D6B6-D6C14BDFC071}"/>
              </a:ext>
            </a:extLst>
          </p:cNvPr>
          <p:cNvGrpSpPr/>
          <p:nvPr/>
        </p:nvGrpSpPr>
        <p:grpSpPr>
          <a:xfrm>
            <a:off x="1998076" y="2749555"/>
            <a:ext cx="2198515" cy="1767569"/>
            <a:chOff x="1998076" y="2749555"/>
            <a:chExt cx="2198515" cy="17675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4028DD6-8DD8-9891-F21E-2581ACC1D772}"/>
                </a:ext>
              </a:extLst>
            </p:cNvPr>
            <p:cNvSpPr txBox="1"/>
            <p:nvPr/>
          </p:nvSpPr>
          <p:spPr>
            <a:xfrm>
              <a:off x="1998076" y="2749555"/>
              <a:ext cx="2198515" cy="369332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dirty="0"/>
                <a:t>Remember, N/N = 1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0FA1FCB-8B36-79E3-9D82-5EB48CB3F64A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3097334" y="3118887"/>
              <a:ext cx="464812" cy="1398237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D9D52D4-F9CC-FEB7-EEB8-B685E4274C5D}"/>
              </a:ext>
            </a:extLst>
          </p:cNvPr>
          <p:cNvGrpSpPr/>
          <p:nvPr/>
        </p:nvGrpSpPr>
        <p:grpSpPr>
          <a:xfrm>
            <a:off x="3890345" y="1781939"/>
            <a:ext cx="4810036" cy="3301986"/>
            <a:chOff x="3890345" y="1781939"/>
            <a:chExt cx="4810036" cy="33019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840792-BBB2-DC46-DE8C-4056059B1CDD}"/>
                </a:ext>
              </a:extLst>
            </p:cNvPr>
            <p:cNvSpPr txBox="1"/>
            <p:nvPr/>
          </p:nvSpPr>
          <p:spPr>
            <a:xfrm>
              <a:off x="5102133" y="1781939"/>
              <a:ext cx="3598248" cy="1277273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/>
                <a:t>Remember, the order that you multiply and divide does not matter.</a:t>
              </a:r>
            </a:p>
            <a:p>
              <a:pPr>
                <a:spcAft>
                  <a:spcPts val="600"/>
                </a:spcAft>
              </a:pPr>
              <a:r>
                <a:rPr lang="en-US" dirty="0"/>
                <a:t>So, we moved </a:t>
              </a:r>
              <a:r>
                <a:rPr lang="en-US" b="1" i="1" dirty="0"/>
                <a:t>N</a:t>
              </a:r>
              <a:r>
                <a:rPr lang="en-US" dirty="0"/>
                <a:t> in the denominator to under Summation.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EEA56C80-6375-CADF-D37E-FA008B231654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6901257" y="3059212"/>
              <a:ext cx="1011472" cy="2024713"/>
            </a:xfrm>
            <a:prstGeom prst="straightConnector1">
              <a:avLst/>
            </a:prstGeom>
            <a:ln w="50800">
              <a:solidFill>
                <a:schemeClr val="tx1">
                  <a:alpha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3F7A5848-D028-AAD5-5B9F-19419C264F0F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 flipH="1">
              <a:off x="3890345" y="3059212"/>
              <a:ext cx="3010912" cy="2024713"/>
            </a:xfrm>
            <a:prstGeom prst="straightConnector1">
              <a:avLst/>
            </a:prstGeom>
            <a:ln w="50800">
              <a:solidFill>
                <a:schemeClr val="tx1">
                  <a:alpha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0C22D3C-272D-2FCE-83D6-9D73070E6348}"/>
              </a:ext>
            </a:extLst>
          </p:cNvPr>
          <p:cNvGrpSpPr/>
          <p:nvPr/>
        </p:nvGrpSpPr>
        <p:grpSpPr>
          <a:xfrm>
            <a:off x="8590248" y="1781939"/>
            <a:ext cx="3402799" cy="2289629"/>
            <a:chOff x="8590248" y="1781939"/>
            <a:chExt cx="3402799" cy="228962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3B931B2-552E-7F6B-15F1-AD89186E2AFF}"/>
                </a:ext>
              </a:extLst>
            </p:cNvPr>
            <p:cNvSpPr txBox="1"/>
            <p:nvPr/>
          </p:nvSpPr>
          <p:spPr>
            <a:xfrm>
              <a:off x="8944926" y="1781939"/>
              <a:ext cx="3048121" cy="923330"/>
            </a:xfrm>
            <a:prstGeom prst="rect">
              <a:avLst/>
            </a:prstGeom>
            <a:solidFill>
              <a:srgbClr val="FFFF00"/>
            </a:solidFill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/>
                <a:t>The expression in brackets is simply the way to calculate the average </a:t>
              </a:r>
              <a:r>
                <a:rPr lang="en-US" b="1" i="1" dirty="0"/>
                <a:t>P</a:t>
              </a:r>
              <a:r>
                <a:rPr lang="en-US" dirty="0"/>
                <a:t> value.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782DD49-A8C8-87C1-6858-8BA1AE7FCF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90248" y="2705269"/>
              <a:ext cx="1765216" cy="1366299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1D4A6B6-DC2F-E53E-677B-307B61053CD3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10468987" y="2705269"/>
            <a:ext cx="131022" cy="1930105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57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58886</TotalTime>
  <Words>1903</Words>
  <Application>Microsoft Macintosh PowerPoint</Application>
  <PresentationFormat>Widescreen</PresentationFormat>
  <Paragraphs>509</Paragraphs>
  <Slides>37</Slides>
  <Notes>37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Pre-Workshop Questionnaire</dc:title>
  <dc:creator>Dr. Thomas Lee</dc:creator>
  <cp:lastModifiedBy>Dr. Thomas Lee</cp:lastModifiedBy>
  <cp:revision>114</cp:revision>
  <dcterms:created xsi:type="dcterms:W3CDTF">2025-05-12T17:17:40Z</dcterms:created>
  <dcterms:modified xsi:type="dcterms:W3CDTF">2026-02-05T16:16:45Z</dcterms:modified>
</cp:coreProperties>
</file>